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566" r:id="rId3"/>
    <p:sldId id="567" r:id="rId4"/>
    <p:sldId id="585" r:id="rId5"/>
    <p:sldId id="586" r:id="rId6"/>
    <p:sldId id="588" r:id="rId7"/>
    <p:sldId id="587" r:id="rId8"/>
    <p:sldId id="565" r:id="rId9"/>
    <p:sldId id="589" r:id="rId10"/>
    <p:sldId id="593" r:id="rId11"/>
    <p:sldId id="594" r:id="rId12"/>
    <p:sldId id="568" r:id="rId13"/>
    <p:sldId id="571" r:id="rId14"/>
    <p:sldId id="572" r:id="rId15"/>
    <p:sldId id="577" r:id="rId16"/>
    <p:sldId id="573" r:id="rId17"/>
    <p:sldId id="583" r:id="rId18"/>
    <p:sldId id="578" r:id="rId19"/>
    <p:sldId id="581" r:id="rId20"/>
    <p:sldId id="574" r:id="rId21"/>
    <p:sldId id="575" r:id="rId22"/>
    <p:sldId id="582" r:id="rId23"/>
    <p:sldId id="590" r:id="rId24"/>
    <p:sldId id="591" r:id="rId25"/>
    <p:sldId id="592" r:id="rId26"/>
    <p:sldId id="584" r:id="rId27"/>
    <p:sldId id="595" r:id="rId28"/>
  </p:sldIdLst>
  <p:sldSz cx="12192000" cy="6858000"/>
  <p:notesSz cx="7077075" cy="93630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E7F0D8"/>
    <a:srgbClr val="E8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371" autoAdjust="0"/>
  </p:normalViewPr>
  <p:slideViewPr>
    <p:cSldViewPr>
      <p:cViewPr varScale="1">
        <p:scale>
          <a:sx n="45" d="100"/>
          <a:sy n="45" d="100"/>
        </p:scale>
        <p:origin x="596" y="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3648"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20Armstrong\Dropbox%20(Rigol%20USA)\Share%20Docs\My%20Docs\mem_depth_sample_rate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18420744030672E-2"/>
          <c:y val="2.4448155733583384E-2"/>
          <c:w val="0.73955413730115882"/>
          <c:h val="0.92919533071123361"/>
        </c:manualLayout>
      </c:layout>
      <c:scatterChart>
        <c:scatterStyle val="smoothMarker"/>
        <c:varyColors val="0"/>
        <c:ser>
          <c:idx val="0"/>
          <c:order val="0"/>
          <c:tx>
            <c:strRef>
              <c:f>Sheet1!$A$20</c:f>
              <c:strCache>
                <c:ptCount val="1"/>
                <c:pt idx="0">
                  <c:v>10000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Sheet1!$B$20:$K$20</c:f>
              <c:numCache>
                <c:formatCode>General</c:formatCode>
                <c:ptCount val="10"/>
                <c:pt idx="0">
                  <c:v>10</c:v>
                </c:pt>
                <c:pt idx="1">
                  <c:v>1</c:v>
                </c:pt>
                <c:pt idx="2">
                  <c:v>0.1</c:v>
                </c:pt>
                <c:pt idx="3">
                  <c:v>0.01</c:v>
                </c:pt>
                <c:pt idx="4">
                  <c:v>1E-3</c:v>
                </c:pt>
                <c:pt idx="5">
                  <c:v>1E-4</c:v>
                </c:pt>
                <c:pt idx="6">
                  <c:v>1.0000000000000001E-5</c:v>
                </c:pt>
                <c:pt idx="7">
                  <c:v>5.0000000000000004E-6</c:v>
                </c:pt>
                <c:pt idx="8">
                  <c:v>2.5000000000000002E-6</c:v>
                </c:pt>
                <c:pt idx="9">
                  <c:v>1.9999999999999999E-6</c:v>
                </c:pt>
              </c:numCache>
            </c:numRef>
          </c:yVal>
          <c:smooth val="1"/>
          <c:extLst>
            <c:ext xmlns:c16="http://schemas.microsoft.com/office/drawing/2014/chart" uri="{C3380CC4-5D6E-409C-BE32-E72D297353CC}">
              <c16:uniqueId val="{00000000-2F08-4BC6-AFB2-01F8929C9574}"/>
            </c:ext>
          </c:extLst>
        </c:ser>
        <c:ser>
          <c:idx val="1"/>
          <c:order val="1"/>
          <c:tx>
            <c:strRef>
              <c:f>Sheet1!$A$21</c:f>
              <c:strCache>
                <c:ptCount val="1"/>
                <c:pt idx="0">
                  <c:v>100000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Sheet1!$B$21:$K$21</c:f>
              <c:numCache>
                <c:formatCode>General</c:formatCode>
                <c:ptCount val="10"/>
                <c:pt idx="0">
                  <c:v>100</c:v>
                </c:pt>
                <c:pt idx="1">
                  <c:v>10</c:v>
                </c:pt>
                <c:pt idx="2">
                  <c:v>1</c:v>
                </c:pt>
                <c:pt idx="3">
                  <c:v>0.1</c:v>
                </c:pt>
                <c:pt idx="4">
                  <c:v>0.01</c:v>
                </c:pt>
                <c:pt idx="5">
                  <c:v>1E-3</c:v>
                </c:pt>
                <c:pt idx="6">
                  <c:v>1E-4</c:v>
                </c:pt>
                <c:pt idx="7">
                  <c:v>5.0000000000000002E-5</c:v>
                </c:pt>
                <c:pt idx="8">
                  <c:v>2.5000000000000001E-5</c:v>
                </c:pt>
                <c:pt idx="9">
                  <c:v>2.0000000000000002E-5</c:v>
                </c:pt>
              </c:numCache>
            </c:numRef>
          </c:yVal>
          <c:smooth val="1"/>
          <c:extLst>
            <c:ext xmlns:c16="http://schemas.microsoft.com/office/drawing/2014/chart" uri="{C3380CC4-5D6E-409C-BE32-E72D297353CC}">
              <c16:uniqueId val="{00000001-2F08-4BC6-AFB2-01F8929C9574}"/>
            </c:ext>
          </c:extLst>
        </c:ser>
        <c:ser>
          <c:idx val="2"/>
          <c:order val="2"/>
          <c:tx>
            <c:strRef>
              <c:f>Sheet1!$A$22</c:f>
              <c:strCache>
                <c:ptCount val="1"/>
                <c:pt idx="0">
                  <c:v>1000000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Sheet1!$B$22:$K$22</c:f>
              <c:numCache>
                <c:formatCode>General</c:formatCode>
                <c:ptCount val="10"/>
                <c:pt idx="0">
                  <c:v>1000</c:v>
                </c:pt>
                <c:pt idx="1">
                  <c:v>100</c:v>
                </c:pt>
                <c:pt idx="2">
                  <c:v>10</c:v>
                </c:pt>
                <c:pt idx="3">
                  <c:v>1</c:v>
                </c:pt>
                <c:pt idx="4">
                  <c:v>0.1</c:v>
                </c:pt>
                <c:pt idx="5">
                  <c:v>0.01</c:v>
                </c:pt>
                <c:pt idx="6">
                  <c:v>1E-3</c:v>
                </c:pt>
                <c:pt idx="7">
                  <c:v>5.0000000000000001E-4</c:v>
                </c:pt>
                <c:pt idx="8">
                  <c:v>2.5000000000000001E-4</c:v>
                </c:pt>
                <c:pt idx="9">
                  <c:v>2.0000000000000001E-4</c:v>
                </c:pt>
              </c:numCache>
            </c:numRef>
          </c:yVal>
          <c:smooth val="1"/>
          <c:extLst>
            <c:ext xmlns:c16="http://schemas.microsoft.com/office/drawing/2014/chart" uri="{C3380CC4-5D6E-409C-BE32-E72D297353CC}">
              <c16:uniqueId val="{00000002-2F08-4BC6-AFB2-01F8929C9574}"/>
            </c:ext>
          </c:extLst>
        </c:ser>
        <c:ser>
          <c:idx val="3"/>
          <c:order val="3"/>
          <c:tx>
            <c:strRef>
              <c:f>Sheet1!$A$23</c:f>
              <c:strCache>
                <c:ptCount val="1"/>
                <c:pt idx="0">
                  <c:v>2000000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Sheet1!$B$23:$K$23</c:f>
              <c:numCache>
                <c:formatCode>General</c:formatCode>
                <c:ptCount val="10"/>
                <c:pt idx="0">
                  <c:v>2000</c:v>
                </c:pt>
                <c:pt idx="1">
                  <c:v>200</c:v>
                </c:pt>
                <c:pt idx="2">
                  <c:v>20</c:v>
                </c:pt>
                <c:pt idx="3">
                  <c:v>2</c:v>
                </c:pt>
                <c:pt idx="4">
                  <c:v>0.2</c:v>
                </c:pt>
                <c:pt idx="5">
                  <c:v>0.02</c:v>
                </c:pt>
                <c:pt idx="6">
                  <c:v>2E-3</c:v>
                </c:pt>
                <c:pt idx="7">
                  <c:v>1E-3</c:v>
                </c:pt>
                <c:pt idx="8">
                  <c:v>5.0000000000000001E-4</c:v>
                </c:pt>
                <c:pt idx="9">
                  <c:v>4.0000000000000002E-4</c:v>
                </c:pt>
              </c:numCache>
            </c:numRef>
          </c:yVal>
          <c:smooth val="1"/>
          <c:extLst>
            <c:ext xmlns:c16="http://schemas.microsoft.com/office/drawing/2014/chart" uri="{C3380CC4-5D6E-409C-BE32-E72D297353CC}">
              <c16:uniqueId val="{00000003-2F08-4BC6-AFB2-01F8929C9574}"/>
            </c:ext>
          </c:extLst>
        </c:ser>
        <c:ser>
          <c:idx val="4"/>
          <c:order val="4"/>
          <c:tx>
            <c:strRef>
              <c:f>Sheet1!$A$24</c:f>
              <c:strCache>
                <c:ptCount val="1"/>
                <c:pt idx="0">
                  <c:v>3000000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Sheet1!$B$24:$K$24</c:f>
              <c:numCache>
                <c:formatCode>General</c:formatCode>
                <c:ptCount val="10"/>
                <c:pt idx="0">
                  <c:v>3000</c:v>
                </c:pt>
                <c:pt idx="1">
                  <c:v>300</c:v>
                </c:pt>
                <c:pt idx="2">
                  <c:v>30</c:v>
                </c:pt>
                <c:pt idx="3">
                  <c:v>3</c:v>
                </c:pt>
                <c:pt idx="4">
                  <c:v>0.3</c:v>
                </c:pt>
                <c:pt idx="5">
                  <c:v>0.03</c:v>
                </c:pt>
                <c:pt idx="6">
                  <c:v>3.0000000000000001E-3</c:v>
                </c:pt>
                <c:pt idx="7">
                  <c:v>1.5E-3</c:v>
                </c:pt>
                <c:pt idx="8">
                  <c:v>7.5000000000000002E-4</c:v>
                </c:pt>
                <c:pt idx="9">
                  <c:v>5.9999999999999995E-4</c:v>
                </c:pt>
              </c:numCache>
            </c:numRef>
          </c:yVal>
          <c:smooth val="1"/>
          <c:extLst>
            <c:ext xmlns:c16="http://schemas.microsoft.com/office/drawing/2014/chart" uri="{C3380CC4-5D6E-409C-BE32-E72D297353CC}">
              <c16:uniqueId val="{00000004-2F08-4BC6-AFB2-01F8929C9574}"/>
            </c:ext>
          </c:extLst>
        </c:ser>
        <c:ser>
          <c:idx val="5"/>
          <c:order val="5"/>
          <c:tx>
            <c:strRef>
              <c:f>Sheet1!$A$25</c:f>
              <c:strCache>
                <c:ptCount val="1"/>
                <c:pt idx="0">
                  <c:v>4000000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Sheet1!$B$25:$K$25</c:f>
              <c:numCache>
                <c:formatCode>General</c:formatCode>
                <c:ptCount val="10"/>
                <c:pt idx="0">
                  <c:v>4000</c:v>
                </c:pt>
                <c:pt idx="1">
                  <c:v>400</c:v>
                </c:pt>
                <c:pt idx="2">
                  <c:v>40</c:v>
                </c:pt>
                <c:pt idx="3">
                  <c:v>4</c:v>
                </c:pt>
                <c:pt idx="4">
                  <c:v>0.4</c:v>
                </c:pt>
                <c:pt idx="5">
                  <c:v>0.04</c:v>
                </c:pt>
                <c:pt idx="6">
                  <c:v>4.0000000000000001E-3</c:v>
                </c:pt>
                <c:pt idx="7">
                  <c:v>2E-3</c:v>
                </c:pt>
                <c:pt idx="8">
                  <c:v>1E-3</c:v>
                </c:pt>
                <c:pt idx="9">
                  <c:v>8.0000000000000004E-4</c:v>
                </c:pt>
              </c:numCache>
            </c:numRef>
          </c:yVal>
          <c:smooth val="1"/>
          <c:extLst>
            <c:ext xmlns:c16="http://schemas.microsoft.com/office/drawing/2014/chart" uri="{C3380CC4-5D6E-409C-BE32-E72D297353CC}">
              <c16:uniqueId val="{00000005-2F08-4BC6-AFB2-01F8929C9574}"/>
            </c:ext>
          </c:extLst>
        </c:ser>
        <c:ser>
          <c:idx val="6"/>
          <c:order val="6"/>
          <c:tx>
            <c:strRef>
              <c:f>Sheet1!$A$26</c:f>
              <c:strCache>
                <c:ptCount val="1"/>
                <c:pt idx="0">
                  <c:v>12000000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Sheet1!$B$26:$K$26</c:f>
              <c:numCache>
                <c:formatCode>General</c:formatCode>
                <c:ptCount val="10"/>
                <c:pt idx="0">
                  <c:v>12000</c:v>
                </c:pt>
                <c:pt idx="1">
                  <c:v>1200</c:v>
                </c:pt>
                <c:pt idx="2">
                  <c:v>120</c:v>
                </c:pt>
                <c:pt idx="3">
                  <c:v>12</c:v>
                </c:pt>
                <c:pt idx="4">
                  <c:v>1.2</c:v>
                </c:pt>
                <c:pt idx="5">
                  <c:v>0.12</c:v>
                </c:pt>
                <c:pt idx="6">
                  <c:v>1.2E-2</c:v>
                </c:pt>
                <c:pt idx="7">
                  <c:v>6.0000000000000001E-3</c:v>
                </c:pt>
                <c:pt idx="8">
                  <c:v>3.0000000000000001E-3</c:v>
                </c:pt>
                <c:pt idx="9">
                  <c:v>2.3999999999999998E-3</c:v>
                </c:pt>
              </c:numCache>
            </c:numRef>
          </c:yVal>
          <c:smooth val="1"/>
          <c:extLst>
            <c:ext xmlns:c16="http://schemas.microsoft.com/office/drawing/2014/chart" uri="{C3380CC4-5D6E-409C-BE32-E72D297353CC}">
              <c16:uniqueId val="{00000006-2F08-4BC6-AFB2-01F8929C9574}"/>
            </c:ext>
          </c:extLst>
        </c:ser>
        <c:ser>
          <c:idx val="7"/>
          <c:order val="7"/>
          <c:tx>
            <c:strRef>
              <c:f>Sheet1!$A$27</c:f>
              <c:strCache>
                <c:ptCount val="1"/>
                <c:pt idx="0">
                  <c:v>24000000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Sheet1!$B$27:$K$27</c:f>
              <c:numCache>
                <c:formatCode>General</c:formatCode>
                <c:ptCount val="10"/>
                <c:pt idx="0">
                  <c:v>24000</c:v>
                </c:pt>
                <c:pt idx="1">
                  <c:v>2400</c:v>
                </c:pt>
                <c:pt idx="2">
                  <c:v>240</c:v>
                </c:pt>
                <c:pt idx="3">
                  <c:v>24</c:v>
                </c:pt>
                <c:pt idx="4">
                  <c:v>2.4</c:v>
                </c:pt>
                <c:pt idx="5">
                  <c:v>0.24</c:v>
                </c:pt>
                <c:pt idx="6">
                  <c:v>2.4E-2</c:v>
                </c:pt>
                <c:pt idx="7">
                  <c:v>1.2E-2</c:v>
                </c:pt>
                <c:pt idx="8">
                  <c:v>6.0000000000000001E-3</c:v>
                </c:pt>
                <c:pt idx="9">
                  <c:v>4.7999999999999996E-3</c:v>
                </c:pt>
              </c:numCache>
            </c:numRef>
          </c:yVal>
          <c:smooth val="1"/>
          <c:extLst>
            <c:ext xmlns:c16="http://schemas.microsoft.com/office/drawing/2014/chart" uri="{C3380CC4-5D6E-409C-BE32-E72D297353CC}">
              <c16:uniqueId val="{00000007-2F08-4BC6-AFB2-01F8929C9574}"/>
            </c:ext>
          </c:extLst>
        </c:ser>
        <c:ser>
          <c:idx val="8"/>
          <c:order val="8"/>
          <c:tx>
            <c:strRef>
              <c:f>Sheet1!$A$28</c:f>
              <c:strCache>
                <c:ptCount val="1"/>
                <c:pt idx="0">
                  <c:v>50000000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Sheet1!$B$28:$K$28</c:f>
              <c:numCache>
                <c:formatCode>General</c:formatCode>
                <c:ptCount val="10"/>
                <c:pt idx="0">
                  <c:v>50000</c:v>
                </c:pt>
                <c:pt idx="1">
                  <c:v>5000</c:v>
                </c:pt>
                <c:pt idx="2">
                  <c:v>500</c:v>
                </c:pt>
                <c:pt idx="3">
                  <c:v>50</c:v>
                </c:pt>
                <c:pt idx="4">
                  <c:v>5</c:v>
                </c:pt>
                <c:pt idx="5">
                  <c:v>0.5</c:v>
                </c:pt>
                <c:pt idx="6">
                  <c:v>0.05</c:v>
                </c:pt>
                <c:pt idx="7">
                  <c:v>2.5000000000000001E-2</c:v>
                </c:pt>
                <c:pt idx="8">
                  <c:v>1.2500000000000001E-2</c:v>
                </c:pt>
                <c:pt idx="9">
                  <c:v>0.01</c:v>
                </c:pt>
              </c:numCache>
            </c:numRef>
          </c:yVal>
          <c:smooth val="1"/>
          <c:extLst>
            <c:ext xmlns:c16="http://schemas.microsoft.com/office/drawing/2014/chart" uri="{C3380CC4-5D6E-409C-BE32-E72D297353CC}">
              <c16:uniqueId val="{00000008-2F08-4BC6-AFB2-01F8929C9574}"/>
            </c:ext>
          </c:extLst>
        </c:ser>
        <c:ser>
          <c:idx val="9"/>
          <c:order val="9"/>
          <c:tx>
            <c:strRef>
              <c:f>Sheet1!$A$29</c:f>
              <c:strCache>
                <c:ptCount val="1"/>
                <c:pt idx="0">
                  <c:v>100000000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Sheet1!$B$29:$K$29</c:f>
              <c:numCache>
                <c:formatCode>General</c:formatCode>
                <c:ptCount val="10"/>
                <c:pt idx="0">
                  <c:v>100000</c:v>
                </c:pt>
                <c:pt idx="1">
                  <c:v>10000</c:v>
                </c:pt>
                <c:pt idx="2">
                  <c:v>1000</c:v>
                </c:pt>
                <c:pt idx="3">
                  <c:v>100</c:v>
                </c:pt>
                <c:pt idx="4">
                  <c:v>10</c:v>
                </c:pt>
                <c:pt idx="5">
                  <c:v>1</c:v>
                </c:pt>
                <c:pt idx="6">
                  <c:v>0.1</c:v>
                </c:pt>
                <c:pt idx="7">
                  <c:v>0.05</c:v>
                </c:pt>
                <c:pt idx="8">
                  <c:v>2.5000000000000001E-2</c:v>
                </c:pt>
                <c:pt idx="9">
                  <c:v>0.02</c:v>
                </c:pt>
              </c:numCache>
            </c:numRef>
          </c:yVal>
          <c:smooth val="1"/>
          <c:extLst>
            <c:ext xmlns:c16="http://schemas.microsoft.com/office/drawing/2014/chart" uri="{C3380CC4-5D6E-409C-BE32-E72D297353CC}">
              <c16:uniqueId val="{00000009-2F08-4BC6-AFB2-01F8929C9574}"/>
            </c:ext>
          </c:extLst>
        </c:ser>
        <c:dLbls>
          <c:showLegendKey val="0"/>
          <c:showVal val="0"/>
          <c:showCatName val="0"/>
          <c:showSerName val="0"/>
          <c:showPercent val="0"/>
          <c:showBubbleSize val="0"/>
        </c:dLbls>
        <c:axId val="249780864"/>
        <c:axId val="250091008"/>
      </c:scatterChart>
      <c:valAx>
        <c:axId val="249780864"/>
        <c:scaling>
          <c:logBase val="10"/>
          <c:orientation val="minMax"/>
          <c:max val="10000000000"/>
          <c:min val="1000"/>
        </c:scaling>
        <c:delete val="0"/>
        <c:axPos val="b"/>
        <c:minorGridlines>
          <c:spPr>
            <a:ln>
              <a:noFill/>
            </a:ln>
          </c:spPr>
        </c:minorGridlines>
        <c:numFmt formatCode="General" sourceLinked="1"/>
        <c:majorTickMark val="cross"/>
        <c:minorTickMark val="in"/>
        <c:tickLblPos val="nextTo"/>
        <c:crossAx val="250091008"/>
        <c:crossesAt val="0"/>
        <c:crossBetween val="midCat"/>
      </c:valAx>
      <c:valAx>
        <c:axId val="250091008"/>
        <c:scaling>
          <c:logBase val="10"/>
          <c:orientation val="minMax"/>
        </c:scaling>
        <c:delete val="0"/>
        <c:axPos val="l"/>
        <c:majorGridlines/>
        <c:numFmt formatCode="General" sourceLinked="0"/>
        <c:majorTickMark val="out"/>
        <c:minorTickMark val="in"/>
        <c:tickLblPos val="nextTo"/>
        <c:crossAx val="249780864"/>
        <c:crossesAt val="1"/>
        <c:crossBetween val="midCat"/>
      </c:valAx>
    </c:plotArea>
    <c:legend>
      <c:legendPos val="r"/>
      <c:overlay val="0"/>
    </c:legend>
    <c:plotVisOnly val="1"/>
    <c:dispBlanksAs val="gap"/>
    <c:showDLblsOverMax val="0"/>
  </c:chart>
  <c:spPr>
    <a:ln w="0"/>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zh-CN" altLang="en-US"/>
          </a:p>
        </p:txBody>
      </p:sp>
      <p:sp>
        <p:nvSpPr>
          <p:cNvPr id="3" name="日期占位符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A2CF8C4-8420-49F9-9DC6-B46DF41C7A89}" type="datetimeFigureOut">
              <a:rPr lang="zh-CN" altLang="en-US" smtClean="0"/>
              <a:t>2017/11/9</a:t>
            </a:fld>
            <a:endParaRPr lang="zh-CN" altLang="en-US"/>
          </a:p>
        </p:txBody>
      </p:sp>
      <p:sp>
        <p:nvSpPr>
          <p:cNvPr id="4" name="页脚占位符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817E3CB-7C70-45E8-8321-D557ACBEE380}" type="slidenum">
              <a:rPr lang="zh-CN" altLang="en-US" smtClean="0"/>
              <a:t>‹#›</a:t>
            </a:fld>
            <a:endParaRPr lang="zh-CN" altLang="en-US"/>
          </a:p>
        </p:txBody>
      </p:sp>
    </p:spTree>
    <p:extLst>
      <p:ext uri="{BB962C8B-B14F-4D97-AF65-F5344CB8AC3E}">
        <p14:creationId xmlns:p14="http://schemas.microsoft.com/office/powerpoint/2010/main" val="4652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zh-CN" altLang="en-US"/>
          </a:p>
        </p:txBody>
      </p:sp>
      <p:sp>
        <p:nvSpPr>
          <p:cNvPr id="3" name="日期占位符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3704C9E-89B2-4B31-A90E-746F2B931B9C}" type="datetimeFigureOut">
              <a:rPr lang="zh-CN" altLang="en-US" smtClean="0"/>
              <a:pPr/>
              <a:t>2017/11/9</a:t>
            </a:fld>
            <a:endParaRPr lang="zh-CN" altLang="en-US"/>
          </a:p>
        </p:txBody>
      </p:sp>
      <p:sp>
        <p:nvSpPr>
          <p:cNvPr id="4" name="幻灯片图像占位符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zh-CN" altLang="en-US"/>
          </a:p>
        </p:txBody>
      </p:sp>
      <p:sp>
        <p:nvSpPr>
          <p:cNvPr id="5" name="备注占位符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1AA5452-5772-4D3B-B727-22276DF9FD38}" type="slidenum">
              <a:rPr lang="zh-CN" altLang="en-US" smtClean="0"/>
              <a:pPr/>
              <a:t>‹#›</a:t>
            </a:fld>
            <a:endParaRPr lang="zh-CN" altLang="en-US"/>
          </a:p>
        </p:txBody>
      </p:sp>
    </p:spTree>
    <p:extLst>
      <p:ext uri="{BB962C8B-B14F-4D97-AF65-F5344CB8AC3E}">
        <p14:creationId xmlns:p14="http://schemas.microsoft.com/office/powerpoint/2010/main" val="215140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22</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23</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24</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25</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26</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6</a:t>
            </a:fld>
            <a:endParaRPr lang="zh-CN" altLang="en-US"/>
          </a:p>
        </p:txBody>
      </p:sp>
    </p:spTree>
    <p:extLst>
      <p:ext uri="{BB962C8B-B14F-4D97-AF65-F5344CB8AC3E}">
        <p14:creationId xmlns:p14="http://schemas.microsoft.com/office/powerpoint/2010/main" val="301360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12</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14</a:t>
            </a:fld>
            <a:endParaRPr lang="zh-CN" altLang="en-US"/>
          </a:p>
        </p:txBody>
      </p:sp>
    </p:spTree>
    <p:extLst>
      <p:ext uri="{BB962C8B-B14F-4D97-AF65-F5344CB8AC3E}">
        <p14:creationId xmlns:p14="http://schemas.microsoft.com/office/powerpoint/2010/main" val="103164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a:t>Being able to see view and understand signals quickly and easily is key enjoying a digital scope. Years ago, digital scopes with limited hardware capabilities did significantly reduce the engineer’s ability to view signals in real time. Over the last few years, digital scopes have followed the same technology curve that moved us from desktop computers to </a:t>
            </a:r>
            <a:r>
              <a:rPr lang="en-US" dirty="0" err="1"/>
              <a:t>iPhones</a:t>
            </a:r>
            <a:r>
              <a:rPr lang="en-US" dirty="0"/>
              <a:t> and has enabled these digital scopes to detect, recreate, and analyze signals in real time better than traditional analog scopes. By sampling at 5-10 x the max bandwidth of the instrument a modern digital scope can detect any transition that the underlying analog front end can relay. But to be able to view it as well as an analog scope you need a high resolution display with significant color depth. </a:t>
            </a:r>
          </a:p>
          <a:p>
            <a:pPr>
              <a:defRPr/>
            </a:pPr>
            <a:endParaRPr lang="en-US" dirty="0"/>
          </a:p>
          <a:p>
            <a:pPr>
              <a:defRPr/>
            </a:pPr>
            <a:endParaRPr lang="en-US" dirty="0"/>
          </a:p>
          <a:p>
            <a:pPr>
              <a:defRPr/>
            </a:pPr>
            <a:r>
              <a:rPr lang="en-US" dirty="0"/>
              <a:t>Many people talk about waveform acquisition rates as one of the most important specifications of an oscilloscope. For many types of testing that is true, but it isn’t the whole picture. Getting the most out of your scope is really a combination of sampling speed, acquisition rates, memory depth, the quality of the display, and the ways you can get additional information from the instrument.</a:t>
            </a:r>
          </a:p>
          <a:p>
            <a:pPr>
              <a:defRPr/>
            </a:pPr>
            <a:endParaRPr lang="en-US" dirty="0"/>
          </a:p>
          <a:p>
            <a:pPr>
              <a:defRPr/>
            </a:pPr>
            <a:r>
              <a:rPr lang="en-US" dirty="0"/>
              <a:t>There are really two distinct problems being addressed. First, helping the engineer find the problem as quickly as possible and second: helping the engineer determine causality for the issue and ultimately propose a solution.</a:t>
            </a:r>
          </a:p>
          <a:p>
            <a:pPr>
              <a:defRPr/>
            </a:pPr>
            <a:endParaRPr lang="en-US" dirty="0"/>
          </a:p>
          <a:p>
            <a:pPr>
              <a:defRPr/>
            </a:pPr>
            <a:r>
              <a:rPr lang="en-US" dirty="0"/>
              <a:t>Any scopes capability starts with its sample rate. Sampling speed is the number of data points it can capture per second. Advanced digital scopes for R &amp; D work today should be capable of multiple GSa/sec. This value defines the likelihood of a short glitch or artifact being captured by the scope. The red sine waves with blue sample points shows an example. Even though the scope on the left is sampling 4 times the frequency of the signal which is more than enough to satisfy Nyquist and display the fundamental - this scope missed the artifact that is causing problems for your circuit. Much higher sampling rate is required to make sure you are catching any high frequency glitch.</a:t>
            </a:r>
          </a:p>
          <a:p>
            <a:pPr>
              <a:defRPr/>
            </a:pPr>
            <a:endParaRPr lang="en-US" dirty="0"/>
          </a:p>
          <a:p>
            <a:pPr>
              <a:defRPr/>
            </a:pPr>
            <a:r>
              <a:rPr lang="en-US" dirty="0"/>
              <a:t>When that glitch is random or occasional is when acquisition rates come into play – these are described in the number of waveforms per second. Suppose the glitch happens once per second and you are triggering on the rising edge of that sine wave (assume it is 50 MHz) looking for a problem. The scope auto sets down to 10 </a:t>
            </a:r>
            <a:r>
              <a:rPr lang="en-US" dirty="0" err="1"/>
              <a:t>nSec</a:t>
            </a:r>
            <a:r>
              <a:rPr lang="en-US" dirty="0"/>
              <a:t> per division so we only have 140 </a:t>
            </a:r>
            <a:r>
              <a:rPr lang="en-US" dirty="0" err="1"/>
              <a:t>nSec</a:t>
            </a:r>
            <a:r>
              <a:rPr lang="en-US" dirty="0"/>
              <a:t> on the screen. If your scope’s </a:t>
            </a:r>
            <a:r>
              <a:rPr lang="en-US" dirty="0" err="1"/>
              <a:t>acquisiton</a:t>
            </a:r>
            <a:r>
              <a:rPr lang="en-US" dirty="0"/>
              <a:t> rate is only 10,000 waveforms a second you have to sit on that signal for more than 8 minutes before you have a 50 % chance of seeing it. Then you need a display on your scope capable of showing that signal when it is captured for long enough and in such a way that you can process it and visualize what is happening. </a:t>
            </a:r>
          </a:p>
          <a:p>
            <a:pPr>
              <a:defRPr/>
            </a:pPr>
            <a:endParaRPr lang="en-US" dirty="0"/>
          </a:p>
          <a:p>
            <a:pPr>
              <a:defRPr/>
            </a:pPr>
            <a:r>
              <a:rPr lang="en-US" dirty="0"/>
              <a:t>In terms of memory depth, remember that the sampling rate of your scope is variable based on memory depth and the total time of your capture. For instance, if you have a 10 </a:t>
            </a:r>
            <a:r>
              <a:rPr lang="en-US" dirty="0" err="1"/>
              <a:t>nSec</a:t>
            </a:r>
            <a:r>
              <a:rPr lang="en-US" dirty="0"/>
              <a:t> glitch, your 500 MHz scope should be able to see it, but if you are on the 100 </a:t>
            </a:r>
            <a:r>
              <a:rPr lang="en-US" dirty="0" err="1"/>
              <a:t>uSec</a:t>
            </a:r>
            <a:r>
              <a:rPr lang="en-US" dirty="0"/>
              <a:t>/div range your sampling is limited by the 1.4 </a:t>
            </a:r>
            <a:r>
              <a:rPr lang="en-US" dirty="0" err="1"/>
              <a:t>mSec</a:t>
            </a:r>
            <a:r>
              <a:rPr lang="en-US" dirty="0"/>
              <a:t> width of the screen divided by the memory depth because the scope will turn down the sample rate so that it can fill the screen. If your scope has millions of points of memory depth it will be fine. The thing to remember here is that memory depth becomes even more important when measuring longer time views with your scope.</a:t>
            </a:r>
          </a:p>
          <a:p>
            <a:pPr>
              <a:defRPr/>
            </a:pPr>
            <a:endParaRPr lang="en-US" dirty="0"/>
          </a:p>
          <a:p>
            <a:pPr>
              <a:defRPr/>
            </a:pPr>
            <a:r>
              <a:rPr lang="en-US" dirty="0"/>
              <a:t>Without the combination of display quality, acquisition rate, signal processing horsepower, and memory depth technologies it is much more difficult to find the problem without knowing what it looks like before you start.</a:t>
            </a:r>
          </a:p>
          <a:p>
            <a:pPr>
              <a:defRPr/>
            </a:pPr>
            <a:endParaRPr lang="en-US" dirty="0"/>
          </a:p>
          <a:p>
            <a:pPr>
              <a:defRPr/>
            </a:pPr>
            <a:r>
              <a:rPr lang="en-US" dirty="0"/>
              <a:t>These technologies all work together to solve one of the headaches of R &amp; D testing which is “I don’t know what I don’t know”. If you knew what the problem was and exactly how to capture it on a scope, it wouldn’t be a problem anymore. Using an advanced, modern oscilloscope limits “hunting time” – the time an engineer spends looking for the problem.</a:t>
            </a:r>
          </a:p>
          <a:p>
            <a:pPr>
              <a:defRPr/>
            </a:pPr>
            <a:endParaRPr lang="en-US" dirty="0"/>
          </a:p>
          <a:p>
            <a:pPr>
              <a:defRPr/>
            </a:pPr>
            <a:r>
              <a:rPr lang="en-US" dirty="0"/>
              <a:t>While acquisition speed, display quality, and deep memory helps you find a problem quickly, tools like these recording and playback features (along with dedicated front panel buttons and knobs) make it easier to debug and solve the problem once you have found it. In record mode, an engineer can use a mask on the recording to find failures within the recorded waveforms. Memory depth also plays a key role here as there is more data and waveforms available to search through to find correlations with other signals and establish a root cause.</a:t>
            </a:r>
          </a:p>
          <a:p>
            <a:pPr>
              <a:defRPr/>
            </a:pPr>
            <a:endParaRPr lang="en-US" dirty="0"/>
          </a:p>
          <a:p>
            <a:pPr>
              <a:defRPr/>
            </a:pPr>
            <a:r>
              <a:rPr lang="en-US" dirty="0"/>
              <a:t>Other complementary features for root cause analysis would include the ability to trigger on and decode various bus protocols as well as advanced on screen measurement capabilities. With an advanced modern scope you can directly input complex expressions that can then be displayed alongside the channel data.</a:t>
            </a:r>
          </a:p>
          <a:p>
            <a:pPr>
              <a:defRPr/>
            </a:pPr>
            <a:endParaRPr lang="en-US" dirty="0"/>
          </a:p>
          <a:p>
            <a:pPr>
              <a:defRPr/>
            </a:pPr>
            <a:r>
              <a:rPr lang="en-US" dirty="0"/>
              <a:t>All of these features work together to make a modern digital oscilloscope a great bench tool that can do more than a traditional analog scope. The video signal pictured is a good example. The depth of the signal is critical to understanding it. The signal can’t be understood without the color depth, display quality, and memory depth all working together.</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BBCD5B-62B2-4EA1-B87B-9F6DFEA6DCEC}" type="slidenum">
              <a:rPr lang="zh-CN" altLang="en-US"/>
              <a:pPr fontAlgn="base">
                <a:spcBef>
                  <a:spcPct val="0"/>
                </a:spcBef>
                <a:spcAft>
                  <a:spcPct val="0"/>
                </a:spcAft>
              </a:pPr>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dirty="0" err="1"/>
              <a:t>Vpp</a:t>
            </a:r>
            <a:r>
              <a:rPr lang="en-US" dirty="0"/>
              <a:t> signal on –S with 1.5 </a:t>
            </a:r>
            <a:r>
              <a:rPr lang="en-US" dirty="0" err="1"/>
              <a:t>Voffset</a:t>
            </a:r>
            <a:r>
              <a:rPr lang="en-US" dirty="0"/>
              <a:t> can be zoomed to 200mv/div in DC couple. AC couple zoom to 2 mv/div</a:t>
            </a:r>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17</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18</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Shows </a:t>
            </a:r>
            <a:r>
              <a:rPr lang="en-US" dirty="0"/>
              <a:t>difference with DMM. DUT is about 0.9 </a:t>
            </a:r>
            <a:r>
              <a:rPr lang="en-US" dirty="0" err="1"/>
              <a:t>Mohm</a:t>
            </a:r>
            <a:r>
              <a:rPr lang="en-US" dirty="0"/>
              <a:t>, so current </a:t>
            </a:r>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19</a:t>
            </a:fld>
            <a:endParaRPr lang="zh-CN" altLang="en-US"/>
          </a:p>
        </p:txBody>
      </p:sp>
    </p:spTree>
    <p:extLst>
      <p:ext uri="{BB962C8B-B14F-4D97-AF65-F5344CB8AC3E}">
        <p14:creationId xmlns:p14="http://schemas.microsoft.com/office/powerpoint/2010/main" val="224892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21</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Picture 3" descr="C:\Users\Administrator.RIGOLBJ01664\Desktop\2015PPT\北京PPT方案\北京PPT正面改.jpg"/>
          <p:cNvPicPr>
            <a:picLocks noChangeAspect="1" noChangeArrowheads="1"/>
          </p:cNvPicPr>
          <p:nvPr userDrawn="1"/>
        </p:nvPicPr>
        <p:blipFill>
          <a:blip r:embed="rId2" cstate="print"/>
          <a:srcRect/>
          <a:stretch>
            <a:fillRect/>
          </a:stretch>
        </p:blipFill>
        <p:spPr bwMode="auto">
          <a:xfrm>
            <a:off x="0" y="0"/>
            <a:ext cx="12217400" cy="6877050"/>
          </a:xfrm>
          <a:prstGeom prst="rect">
            <a:avLst/>
          </a:prstGeom>
          <a:noFill/>
        </p:spPr>
      </p:pic>
      <p:sp>
        <p:nvSpPr>
          <p:cNvPr id="7" name="标题 6"/>
          <p:cNvSpPr>
            <a:spLocks noGrp="1"/>
          </p:cNvSpPr>
          <p:nvPr>
            <p:ph type="title" hasCustomPrompt="1"/>
          </p:nvPr>
        </p:nvSpPr>
        <p:spPr>
          <a:xfrm>
            <a:off x="838200" y="365130"/>
            <a:ext cx="10515600" cy="4143995"/>
          </a:xfrm>
          <a:prstGeom prst="rect">
            <a:avLst/>
          </a:prstGeom>
        </p:spPr>
        <p:txBody>
          <a:bodyPr anchor="ctr" anchorCtr="1"/>
          <a:lstStyle>
            <a:lvl1pPr algn="ctr">
              <a:defRPr sz="4800">
                <a:latin typeface="+mj-lt"/>
                <a:ea typeface="微软雅黑" panose="020B0503020204020204" pitchFamily="34" charset="-122"/>
              </a:defRPr>
            </a:lvl1pPr>
          </a:lstStyle>
          <a:p>
            <a:r>
              <a:rPr lang="zh-CN" altLang="en-US" dirty="0"/>
              <a:t>单击此处编辑标题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16467" y="1143005"/>
            <a:ext cx="4011084" cy="928067"/>
          </a:xfrm>
          <a:prstGeom prst="rect">
            <a:avLst/>
          </a:prstGeom>
        </p:spPr>
        <p:txBody>
          <a:bodyPr anchor="b"/>
          <a:lstStyle>
            <a:lvl1pPr algn="l">
              <a:defRPr sz="2000" b="1">
                <a:latin typeface="Helvetica" panose="020B0604020202030204" pitchFamily="34" charset="0"/>
              </a:defRPr>
            </a:lvl1pPr>
          </a:lstStyle>
          <a:p>
            <a:r>
              <a:rPr lang="en-US" altLang="zh-CN"/>
              <a:t>Click to edit Master title style</a:t>
            </a:r>
            <a:endParaRPr lang="zh-CN" altLang="en-US"/>
          </a:p>
        </p:txBody>
      </p:sp>
      <p:sp>
        <p:nvSpPr>
          <p:cNvPr id="3" name="内容占位符 2"/>
          <p:cNvSpPr>
            <a:spLocks noGrp="1"/>
          </p:cNvSpPr>
          <p:nvPr>
            <p:ph idx="1"/>
          </p:nvPr>
        </p:nvSpPr>
        <p:spPr>
          <a:xfrm>
            <a:off x="4673601" y="1143000"/>
            <a:ext cx="6815667" cy="4953000"/>
          </a:xfrm>
          <a:prstGeom prst="rect">
            <a:avLst/>
          </a:prstGeom>
        </p:spPr>
        <p:txBody>
          <a:bodyPr/>
          <a:lstStyle>
            <a:lvl1pPr>
              <a:defRPr sz="2800">
                <a:latin typeface="Helvetica" panose="020B0604020202030204" pitchFamily="34" charset="0"/>
              </a:defRPr>
            </a:lvl1pPr>
            <a:lvl2pPr>
              <a:defRPr sz="2400">
                <a:latin typeface="Helvetica" panose="020B0604020202030204" pitchFamily="34" charset="0"/>
              </a:defRPr>
            </a:lvl2pPr>
            <a:lvl3pPr>
              <a:defRPr sz="2000">
                <a:latin typeface="Helvetica" panose="020B0604020202030204" pitchFamily="34" charset="0"/>
              </a:defRPr>
            </a:lvl3pPr>
            <a:lvl4pPr>
              <a:defRPr sz="1800">
                <a:latin typeface="Helvetica" panose="020B0604020202030204" pitchFamily="34" charset="0"/>
              </a:defRPr>
            </a:lvl4pPr>
            <a:lvl5pPr>
              <a:defRPr sz="1800">
                <a:latin typeface="Helvetica" panose="020B0604020202030204" pitchFamily="34" charset="0"/>
              </a:defRPr>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文本占位符 3"/>
          <p:cNvSpPr>
            <a:spLocks noGrp="1"/>
          </p:cNvSpPr>
          <p:nvPr>
            <p:ph type="body" sz="half" idx="2"/>
          </p:nvPr>
        </p:nvSpPr>
        <p:spPr>
          <a:xfrm>
            <a:off x="516467" y="2305055"/>
            <a:ext cx="4011084" cy="3790949"/>
          </a:xfrm>
          <a:prstGeom prst="rect">
            <a:avLst/>
          </a:prstGeom>
        </p:spPr>
        <p:txBody>
          <a:bodyPr/>
          <a:lstStyle>
            <a:lvl1pPr marL="0" indent="0">
              <a:buNone/>
              <a:defRPr sz="1400">
                <a:latin typeface="Helvetica" panose="020B0604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7"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2800" y="5453062"/>
            <a:ext cx="10261600" cy="566738"/>
          </a:xfrm>
          <a:prstGeom prst="rect">
            <a:avLst/>
          </a:prstGeom>
        </p:spPr>
        <p:txBody>
          <a:bodyPr anchor="b"/>
          <a:lstStyle>
            <a:lvl1pPr algn="l">
              <a:defRPr sz="2000" b="1">
                <a:latin typeface="Helvetica" panose="020B0604020202030204" pitchFamily="34" charset="0"/>
              </a:defRPr>
            </a:lvl1pPr>
          </a:lstStyle>
          <a:p>
            <a:r>
              <a:rPr lang="en-US" altLang="zh-CN"/>
              <a:t>Click to edit Master title style</a:t>
            </a:r>
            <a:endParaRPr lang="zh-CN" altLang="en-US" dirty="0"/>
          </a:p>
        </p:txBody>
      </p:sp>
      <p:sp>
        <p:nvSpPr>
          <p:cNvPr id="3" name="图片占位符 2"/>
          <p:cNvSpPr>
            <a:spLocks noGrp="1"/>
          </p:cNvSpPr>
          <p:nvPr>
            <p:ph type="pic" idx="1"/>
          </p:nvPr>
        </p:nvSpPr>
        <p:spPr>
          <a:xfrm>
            <a:off x="812800" y="1265237"/>
            <a:ext cx="10261600" cy="4114800"/>
          </a:xfrm>
          <a:prstGeom prst="rect">
            <a:avLst/>
          </a:prstGeom>
        </p:spPr>
        <p:txBody>
          <a:bodyPr/>
          <a:lstStyle>
            <a:lvl1pPr marL="0" indent="0">
              <a:buNone/>
              <a:defRPr sz="3200">
                <a:latin typeface="Helvetica" panose="020B0604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dirty="0"/>
          </a:p>
        </p:txBody>
      </p:sp>
      <p:sp>
        <p:nvSpPr>
          <p:cNvPr id="6"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609600" y="1371605"/>
            <a:ext cx="10972800" cy="4525963"/>
          </a:xfrm>
          <a:prstGeom prst="rect">
            <a:avLst/>
          </a:prstGeom>
        </p:spPr>
        <p:txBody>
          <a:bodyPr vert="eaVert"/>
          <a:lstStyle>
            <a:lvl1pPr>
              <a:defRPr sz="2800">
                <a:latin typeface="Helvetica" panose="020B0604020202030204" pitchFamily="34" charset="0"/>
              </a:defRPr>
            </a:lvl1pPr>
            <a:lvl2pPr>
              <a:defRPr sz="2400">
                <a:latin typeface="Helvetica" panose="020B0604020202030204" pitchFamily="34" charset="0"/>
              </a:defRPr>
            </a:lvl2pPr>
            <a:lvl3pPr>
              <a:defRPr sz="2000">
                <a:latin typeface="Helvetica" panose="020B0604020202030204" pitchFamily="34" charset="0"/>
              </a:defRPr>
            </a:lvl3pPr>
            <a:lvl4pPr>
              <a:defRPr sz="1800">
                <a:latin typeface="Helvetica" panose="020B0604020202030204" pitchFamily="34" charset="0"/>
              </a:defRPr>
            </a:lvl4pPr>
            <a:lvl5pPr>
              <a:defRPr sz="1800">
                <a:latin typeface="Helvetica" panose="020B0604020202030204" pitchFamily="34"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265238"/>
            <a:ext cx="2743200" cy="4906962"/>
          </a:xfrm>
          <a:prstGeom prst="rect">
            <a:avLst/>
          </a:prstGeom>
        </p:spPr>
        <p:txBody>
          <a:bodyPr vert="eaVert"/>
          <a:lstStyle>
            <a:lvl1pPr>
              <a:defRPr>
                <a:latin typeface="Helvetica" panose="020B0604020202030204" pitchFamily="34" charset="0"/>
              </a:defRPr>
            </a:lvl1pPr>
          </a:lstStyle>
          <a:p>
            <a:r>
              <a:rPr lang="en-US" altLang="zh-CN"/>
              <a:t>Click to edit Master title style</a:t>
            </a:r>
            <a:endParaRPr lang="zh-CN" altLang="en-US" dirty="0"/>
          </a:p>
        </p:txBody>
      </p:sp>
      <p:sp>
        <p:nvSpPr>
          <p:cNvPr id="3" name="竖排文字占位符 2"/>
          <p:cNvSpPr>
            <a:spLocks noGrp="1"/>
          </p:cNvSpPr>
          <p:nvPr>
            <p:ph type="body" orient="vert" idx="1"/>
          </p:nvPr>
        </p:nvSpPr>
        <p:spPr>
          <a:xfrm>
            <a:off x="609600" y="1265238"/>
            <a:ext cx="8026400" cy="4906962"/>
          </a:xfrm>
          <a:prstGeom prst="rect">
            <a:avLst/>
          </a:prstGeom>
        </p:spPr>
        <p:txBody>
          <a:bodyPr vert="eaVert"/>
          <a:lstStyle>
            <a:lvl1pPr>
              <a:defRPr>
                <a:latin typeface="Helvetica" panose="020B0604020202030204" pitchFamily="34" charset="0"/>
              </a:defRPr>
            </a:lvl1pPr>
            <a:lvl2pPr>
              <a:defRPr>
                <a:latin typeface="Helvetica" panose="020B0604020202030204" pitchFamily="34" charset="0"/>
              </a:defRPr>
            </a:lvl2pPr>
            <a:lvl3pPr>
              <a:defRPr>
                <a:latin typeface="Helvetica" panose="020B0604020202030204" pitchFamily="34" charset="0"/>
              </a:defRPr>
            </a:lvl3pPr>
            <a:lvl4pPr>
              <a:defRPr>
                <a:latin typeface="Helvetica" panose="020B0604020202030204" pitchFamily="34" charset="0"/>
              </a:defRPr>
            </a:lvl4pPr>
            <a:lvl5pPr>
              <a:defRPr>
                <a:latin typeface="Helvetica" panose="020B0604020202030204" pitchFamily="34"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6"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2" descr="C:\Users\Administrator.RIGOLBJ01664\Desktop\2015PPT\北京PPT方案\北京PPT背面-2.jpg"/>
          <p:cNvPicPr>
            <a:picLocks noChangeAspect="1" noChangeArrowheads="1"/>
          </p:cNvPicPr>
          <p:nvPr userDrawn="1"/>
        </p:nvPicPr>
        <p:blipFill>
          <a:blip r:embed="rId2" cstate="print"/>
          <a:srcRect/>
          <a:stretch>
            <a:fillRect/>
          </a:stretch>
        </p:blipFill>
        <p:spPr bwMode="auto">
          <a:xfrm>
            <a:off x="4" y="0"/>
            <a:ext cx="12217401" cy="6877050"/>
          </a:xfrm>
          <a:prstGeom prst="rect">
            <a:avLst/>
          </a:prstGeom>
          <a:noFill/>
        </p:spPr>
      </p:pic>
      <p:sp>
        <p:nvSpPr>
          <p:cNvPr id="5" name="标题 4"/>
          <p:cNvSpPr>
            <a:spLocks noGrp="1"/>
          </p:cNvSpPr>
          <p:nvPr>
            <p:ph type="title" hasCustomPrompt="1"/>
          </p:nvPr>
        </p:nvSpPr>
        <p:spPr>
          <a:xfrm>
            <a:off x="838200" y="2492896"/>
            <a:ext cx="10515600" cy="1872208"/>
          </a:xfrm>
          <a:prstGeom prst="rect">
            <a:avLst/>
          </a:prstGeom>
        </p:spPr>
        <p:txBody>
          <a:bodyPr anchor="ctr" anchorCtr="1"/>
          <a:lstStyle>
            <a:lvl1pPr>
              <a:defRPr sz="8800" b="1" baseline="0">
                <a:latin typeface="Helvetica Narrow" panose="020B0606020202030204" pitchFamily="34" charset="0"/>
              </a:defRPr>
            </a:lvl1pPr>
          </a:lstStyle>
          <a:p>
            <a:r>
              <a:rPr lang="en-US" altLang="zh-CN" dirty="0"/>
              <a:t>Thank You!</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7863" y="5877272"/>
            <a:ext cx="2512516" cy="82442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solidFill>
                <a:prstClr val="black"/>
              </a:solidFill>
              <a:latin typeface="Calibri"/>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EC883A6A-20D9-994A-A1C9-2DF2A2AADB97}" type="slidenum">
              <a:rPr lang="en-US" smtClean="0">
                <a:solidFill>
                  <a:prstClr val="black"/>
                </a:solidFill>
                <a:latin typeface="Calibri"/>
              </a:rPr>
              <a:pPr/>
              <a:t>‹#›</a:t>
            </a:fld>
            <a:endParaRPr lang="en-US">
              <a:solidFill>
                <a:prstClr val="black"/>
              </a:solidFill>
              <a:latin typeface="Calibri"/>
            </a:endParaRP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2020" b="98485" l="100" r="99103"/>
                    </a14:imgEffect>
                  </a14:imgLayer>
                </a14:imgProps>
              </a:ext>
              <a:ext uri="{28A0092B-C50C-407E-A947-70E740481C1C}">
                <a14:useLocalDpi xmlns:a14="http://schemas.microsoft.com/office/drawing/2010/main" val="0"/>
              </a:ext>
            </a:extLst>
          </a:blip>
          <a:stretch>
            <a:fillRect/>
          </a:stretch>
        </p:blipFill>
        <p:spPr>
          <a:xfrm>
            <a:off x="609599" y="6324600"/>
            <a:ext cx="1219201" cy="481240"/>
          </a:xfrm>
          <a:prstGeom prst="rect">
            <a:avLst/>
          </a:prstGeom>
        </p:spPr>
      </p:pic>
    </p:spTree>
    <p:extLst>
      <p:ext uri="{BB962C8B-B14F-4D97-AF65-F5344CB8AC3E}">
        <p14:creationId xmlns:p14="http://schemas.microsoft.com/office/powerpoint/2010/main" val="4357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28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dirty="0">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39535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17616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10236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050" name="Picture 2" descr="C:\Users\Administrator.RIGOLBJ01664\Desktop\2015PPT\北京PPT方案\北京PPT模板内.jpg"/>
          <p:cNvPicPr>
            <a:picLocks noChangeAspect="1" noChangeArrowheads="1"/>
          </p:cNvPicPr>
          <p:nvPr userDrawn="1"/>
        </p:nvPicPr>
        <p:blipFill>
          <a:blip r:embed="rId2" cstate="print"/>
          <a:srcRect/>
          <a:stretch>
            <a:fillRect/>
          </a:stretch>
        </p:blipFill>
        <p:spPr bwMode="auto">
          <a:xfrm>
            <a:off x="0" y="2"/>
            <a:ext cx="12217400" cy="6877051"/>
          </a:xfrm>
          <a:prstGeom prst="rect">
            <a:avLst/>
          </a:prstGeom>
          <a:noFill/>
        </p:spPr>
      </p:pic>
      <p:sp>
        <p:nvSpPr>
          <p:cNvPr id="9" name="TextBox 8"/>
          <p:cNvSpPr txBox="1"/>
          <p:nvPr userDrawn="1"/>
        </p:nvSpPr>
        <p:spPr>
          <a:xfrm>
            <a:off x="9809485" y="6429396"/>
            <a:ext cx="2045752" cy="2616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altLang="zh-CN" sz="1100" b="1" dirty="0">
                <a:latin typeface="Bookman Old Style" panose="02050604050505020204" pitchFamily="18" charset="0"/>
                <a:cs typeface="Arial" pitchFamily="34" charset="0"/>
              </a:rPr>
              <a:t>RIGOL</a:t>
            </a:r>
            <a:r>
              <a:rPr lang="en-US" altLang="zh-CN" sz="1100" dirty="0">
                <a:latin typeface="Myriad Pro" pitchFamily="34" charset="0"/>
                <a:cs typeface="Arial" pitchFamily="34" charset="0"/>
              </a:rPr>
              <a:t> </a:t>
            </a:r>
            <a:r>
              <a:rPr lang="en-US" altLang="zh-CN" sz="1000" dirty="0">
                <a:latin typeface="Myriad Pro" pitchFamily="34" charset="0"/>
                <a:cs typeface="Arial" pitchFamily="34" charset="0"/>
              </a:rPr>
              <a:t>TECHNOLOGIES, INC</a:t>
            </a:r>
            <a:r>
              <a:rPr lang="en-US" altLang="zh-CN" sz="1000" dirty="0">
                <a:latin typeface="Arial" pitchFamily="34" charset="0"/>
                <a:cs typeface="Arial" pitchFamily="34" charset="0"/>
              </a:rPr>
              <a:t>.</a:t>
            </a:r>
            <a:endParaRPr lang="zh-CN" altLang="en-US" sz="1000" dirty="0">
              <a:latin typeface="Arial" pitchFamily="34" charset="0"/>
              <a:cs typeface="Arial" pitchFamily="34" charset="0"/>
            </a:endParaRPr>
          </a:p>
        </p:txBody>
      </p:sp>
      <p:sp>
        <p:nvSpPr>
          <p:cNvPr id="5"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
        <p:nvSpPr>
          <p:cNvPr id="4" name="内容占位符 3"/>
          <p:cNvSpPr>
            <a:spLocks noGrp="1"/>
          </p:cNvSpPr>
          <p:nvPr>
            <p:ph sz="quarter" idx="10"/>
          </p:nvPr>
        </p:nvSpPr>
        <p:spPr>
          <a:xfrm>
            <a:off x="527051" y="981078"/>
            <a:ext cx="11137900" cy="5184775"/>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9" name="Slide Number Placeholder 8"/>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82624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5" name="Slide Number Placeholder 4"/>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86156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929588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04525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39647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156719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11/9/2017</a:t>
            </a:fld>
            <a:endParaRPr lang="en-US" dirty="0">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dirty="0">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190552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773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4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8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91139" name="Rectangle 3"/>
          <p:cNvSpPr>
            <a:spLocks noGrp="1" noChangeArrowheads="1"/>
          </p:cNvSpPr>
          <p:nvPr>
            <p:ph type="ctrTitle"/>
          </p:nvPr>
        </p:nvSpPr>
        <p:spPr>
          <a:xfrm>
            <a:off x="914400" y="2130430"/>
            <a:ext cx="10363200" cy="1470025"/>
          </a:xfrm>
          <a:prstGeom prst="rect">
            <a:avLst/>
          </a:prstGeom>
        </p:spPr>
        <p:txBody>
          <a:bodyPr anchor="ctr" anchorCtr="1"/>
          <a:lstStyle>
            <a:lvl1pPr algn="ctr">
              <a:defRPr sz="4000">
                <a:solidFill>
                  <a:schemeClr val="tx1"/>
                </a:solidFill>
                <a:latin typeface="华文中宋" panose="02010600040101010101" pitchFamily="2" charset="-122"/>
                <a:ea typeface="华文中宋" panose="02010600040101010101" pitchFamily="2" charset="-122"/>
              </a:defRPr>
            </a:lvl1pPr>
          </a:lstStyle>
          <a:p>
            <a:r>
              <a:rPr lang="en-US" altLang="zh-CN"/>
              <a:t>Click to edit Master title style</a:t>
            </a:r>
            <a:endParaRPr lang="zh-CN" altLang="en-US" dirty="0"/>
          </a:p>
        </p:txBody>
      </p:sp>
      <p:sp>
        <p:nvSpPr>
          <p:cNvPr id="91140" name="Rectangle 4"/>
          <p:cNvSpPr>
            <a:spLocks noGrp="1" noChangeArrowheads="1"/>
          </p:cNvSpPr>
          <p:nvPr>
            <p:ph type="subTitle" idx="1"/>
          </p:nvPr>
        </p:nvSpPr>
        <p:spPr>
          <a:xfrm>
            <a:off x="1828800" y="3886200"/>
            <a:ext cx="8534400" cy="1752600"/>
          </a:xfrm>
          <a:prstGeom prst="rect">
            <a:avLst/>
          </a:prstGeom>
        </p:spPr>
        <p:txBody>
          <a:bodyPr/>
          <a:lstStyle>
            <a:lvl1pPr marL="0" indent="0" algn="ctr">
              <a:buFontTx/>
              <a:buNone/>
              <a:defRPr sz="2800"/>
            </a:lvl1pPr>
          </a:lstStyle>
          <a:p>
            <a:r>
              <a:rPr lang="en-US" altLang="zh-CN"/>
              <a:t>Click to edit Master subtitle style</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980733"/>
            <a:ext cx="10972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2743205"/>
            <a:ext cx="10363200" cy="1362075"/>
          </a:xfrm>
          <a:prstGeom prst="rect">
            <a:avLst/>
          </a:prstGeom>
        </p:spPr>
        <p:txBody>
          <a:bodyPr anchor="t"/>
          <a:lstStyle>
            <a:lvl1pPr algn="l">
              <a:defRPr sz="4000" b="1" cap="all">
                <a:solidFill>
                  <a:schemeClr val="tx1"/>
                </a:solidFill>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963084" y="4138618"/>
            <a:ext cx="10363200" cy="1500187"/>
          </a:xfrm>
          <a:prstGeom prst="rect">
            <a:avLst/>
          </a:prstGeom>
        </p:spPr>
        <p:txBody>
          <a:bodyPr anchor="b"/>
          <a:lstStyle>
            <a:lvl1pPr marL="0" indent="0">
              <a:buNone/>
              <a:defRPr sz="2000">
                <a:latin typeface="Helvetica" panose="020B0604020202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980733"/>
            <a:ext cx="5384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97600" y="980733"/>
            <a:ext cx="5384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atin typeface="Helvetica" panose="020B0604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000">
                <a:latin typeface="Helvetica" panose="020B0604020202030204" pitchFamily="34" charset="0"/>
              </a:defRPr>
            </a:lvl1pPr>
            <a:lvl2pPr>
              <a:defRPr sz="1800">
                <a:latin typeface="Helvetica" panose="020B0604020202030204" pitchFamily="34" charset="0"/>
              </a:defRPr>
            </a:lvl2pPr>
            <a:lvl3pPr>
              <a:defRPr sz="1600">
                <a:latin typeface="Helvetica" panose="020B0604020202030204" pitchFamily="34" charset="0"/>
              </a:defRPr>
            </a:lvl3pPr>
            <a:lvl4pPr>
              <a:defRPr sz="1400">
                <a:latin typeface="Helvetica" panose="020B0604020202030204" pitchFamily="34" charset="0"/>
              </a:defRPr>
            </a:lvl4pPr>
            <a:lvl5pPr>
              <a:defRPr sz="1400">
                <a:latin typeface="Helvetica" panose="020B0604020202030204" pitchFamily="34"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文本占位符 4"/>
          <p:cNvSpPr>
            <a:spLocks noGrp="1"/>
          </p:cNvSpPr>
          <p:nvPr>
            <p:ph type="body" sz="quarter" idx="3"/>
          </p:nvPr>
        </p:nvSpPr>
        <p:spPr>
          <a:xfrm>
            <a:off x="6193370" y="1535113"/>
            <a:ext cx="5389033" cy="639762"/>
          </a:xfrm>
          <a:prstGeom prst="rect">
            <a:avLst/>
          </a:prstGeom>
        </p:spPr>
        <p:txBody>
          <a:bodyPr anchor="b"/>
          <a:lstStyle>
            <a:lvl1pPr marL="0" indent="0">
              <a:buNone/>
              <a:defRPr sz="2400" b="1">
                <a:latin typeface="Helvetica" panose="020B0604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93370" y="2174875"/>
            <a:ext cx="5389033" cy="3951288"/>
          </a:xfrm>
          <a:prstGeom prst="rect">
            <a:avLst/>
          </a:prstGeom>
        </p:spPr>
        <p:txBody>
          <a:bodyPr/>
          <a:lstStyle>
            <a:lvl1pPr>
              <a:defRPr sz="2000">
                <a:latin typeface="Helvetica" panose="020B0604020202030204" pitchFamily="34" charset="0"/>
              </a:defRPr>
            </a:lvl1pPr>
            <a:lvl2pPr>
              <a:defRPr sz="1800">
                <a:latin typeface="Helvetica" panose="020B0604020202030204" pitchFamily="34" charset="0"/>
              </a:defRPr>
            </a:lvl2pPr>
            <a:lvl3pPr>
              <a:defRPr sz="1600">
                <a:latin typeface="Helvetica" panose="020B0604020202030204" pitchFamily="34" charset="0"/>
              </a:defRPr>
            </a:lvl3pPr>
            <a:lvl4pPr>
              <a:defRPr sz="1400">
                <a:latin typeface="Helvetica" panose="020B0604020202030204" pitchFamily="34" charset="0"/>
              </a:defRPr>
            </a:lvl4pPr>
            <a:lvl5pPr>
              <a:defRPr sz="1400">
                <a:latin typeface="Helvetica" panose="020B0604020202030204" pitchFamily="34"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7"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6.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9144021" y="6357963"/>
            <a:ext cx="2844800" cy="365125"/>
          </a:xfrm>
          <a:prstGeom prst="rect">
            <a:avLst/>
          </a:prstGeom>
        </p:spPr>
        <p:txBody>
          <a:bodyPr vert="horz" lIns="91440" tIns="45720" rIns="91440" bIns="45720" rtlCol="0" anchor="ctr"/>
          <a:lstStyle>
            <a:lvl1pPr algn="r">
              <a:defRPr sz="1000">
                <a:solidFill>
                  <a:schemeClr val="bg1"/>
                </a:solidFill>
                <a:latin typeface="Myriad Pro" pitchFamily="34" charset="0"/>
              </a:defRPr>
            </a:lvl1pPr>
          </a:lstStyle>
          <a:p>
            <a:r>
              <a:rPr lang="en-US" altLang="zh-CN" dirty="0"/>
              <a:t>RIGOL TECHNOLOGIES,INC.</a:t>
            </a:r>
            <a:endParaRPr lang="zh-CN" altLang="en-US" dirty="0"/>
          </a:p>
        </p:txBody>
      </p:sp>
      <p:pic>
        <p:nvPicPr>
          <p:cNvPr id="4" name="Picture 2" descr="C:\Users\Administrator.RIGOLBJ01664\Desktop\2015PPT\北京PPT方案\北京PPT模板内.jpg"/>
          <p:cNvPicPr>
            <a:picLocks noChangeAspect="1" noChangeArrowheads="1"/>
          </p:cNvPicPr>
          <p:nvPr userDrawn="1"/>
        </p:nvPicPr>
        <p:blipFill>
          <a:blip r:embed="rId17" cstate="print"/>
          <a:srcRect/>
          <a:stretch>
            <a:fillRect/>
          </a:stretch>
        </p:blipFill>
        <p:spPr bwMode="auto">
          <a:xfrm>
            <a:off x="0" y="2"/>
            <a:ext cx="12217400" cy="6877051"/>
          </a:xfrm>
          <a:prstGeom prst="rect">
            <a:avLst/>
          </a:prstGeom>
          <a:noFill/>
        </p:spPr>
      </p:pic>
      <p:sp>
        <p:nvSpPr>
          <p:cNvPr id="7" name="TextBox 6"/>
          <p:cNvSpPr txBox="1"/>
          <p:nvPr userDrawn="1"/>
        </p:nvSpPr>
        <p:spPr>
          <a:xfrm>
            <a:off x="9809485" y="6429396"/>
            <a:ext cx="2045752" cy="2616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altLang="zh-CN" sz="1100" b="1" dirty="0">
                <a:latin typeface="Bookman Old Style" panose="02050604050505020204" pitchFamily="18" charset="0"/>
                <a:cs typeface="Arial" pitchFamily="34" charset="0"/>
              </a:rPr>
              <a:t>RIGOL</a:t>
            </a:r>
            <a:r>
              <a:rPr lang="en-US" altLang="zh-CN" sz="1100" dirty="0">
                <a:latin typeface="Myriad Pro" pitchFamily="34" charset="0"/>
                <a:cs typeface="Arial" pitchFamily="34" charset="0"/>
              </a:rPr>
              <a:t> </a:t>
            </a:r>
            <a:r>
              <a:rPr lang="en-US" altLang="zh-CN" sz="1000" dirty="0">
                <a:latin typeface="Myriad Pro" pitchFamily="34" charset="0"/>
                <a:cs typeface="Arial" pitchFamily="34" charset="0"/>
              </a:rPr>
              <a:t>TECHNOLOGIES, INC</a:t>
            </a:r>
            <a:r>
              <a:rPr lang="en-US" altLang="zh-CN" sz="1000" dirty="0">
                <a:latin typeface="Arial" pitchFamily="34" charset="0"/>
                <a:cs typeface="Arial" pitchFamily="34" charset="0"/>
              </a:rPr>
              <a:t>.</a:t>
            </a:r>
            <a:endParaRPr lang="zh-CN" altLang="en-US"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51" r:id="rId14"/>
    <p:sldLayoutId id="2147483679" r:id="rId15"/>
  </p:sldLayoutIdLst>
  <p:txStyles>
    <p:titleStyle>
      <a:lvl1pPr algn="l" defTabSz="914400" rtl="0" eaLnBrk="1" latinLnBrk="0" hangingPunct="1">
        <a:spcBef>
          <a:spcPct val="0"/>
        </a:spcBef>
        <a:buNone/>
        <a:defRPr sz="28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8146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igolna.com/basicsofscop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rigolna.com/io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09800"/>
            <a:ext cx="10515600" cy="1600200"/>
          </a:xfrm>
        </p:spPr>
        <p:txBody>
          <a:bodyPr/>
          <a:lstStyle/>
          <a:p>
            <a:r>
              <a:rPr lang="en-US" altLang="zh-CN" dirty="0">
                <a:latin typeface="Times New Roman" pitchFamily="18" charset="0"/>
                <a:ea typeface="Arial Unicode MS" pitchFamily="34" charset="-128"/>
                <a:cs typeface="Times New Roman" pitchFamily="18" charset="0"/>
              </a:rPr>
              <a:t>Oscilloscope and DMM Basics</a:t>
            </a:r>
            <a:br>
              <a:rPr lang="en-US" altLang="zh-CN" dirty="0">
                <a:latin typeface="Times New Roman" pitchFamily="18" charset="0"/>
                <a:ea typeface="Arial Unicode MS" pitchFamily="34" charset="-128"/>
                <a:cs typeface="Times New Roman" pitchFamily="18" charset="0"/>
              </a:rPr>
            </a:br>
            <a:br>
              <a:rPr lang="en-US" altLang="zh-CN" sz="2400" b="1" dirty="0">
                <a:latin typeface="Times New Roman" pitchFamily="18" charset="0"/>
                <a:ea typeface="Arial Unicode MS" pitchFamily="34" charset="-128"/>
                <a:cs typeface="Times New Roman" pitchFamily="18" charset="0"/>
              </a:rPr>
            </a:br>
            <a:r>
              <a:rPr lang="en-US" altLang="zh-CN" sz="4000" dirty="0">
                <a:latin typeface="Times New Roman" pitchFamily="18" charset="0"/>
                <a:ea typeface="Arial Unicode MS" pitchFamily="34" charset="-128"/>
                <a:cs typeface="Times New Roman" pitchFamily="18" charset="0"/>
              </a:rPr>
              <a:t>Introduction to Instrumentation</a:t>
            </a:r>
            <a:br>
              <a:rPr lang="en-US" altLang="zh-CN" sz="4000" dirty="0">
                <a:latin typeface="Times New Roman" pitchFamily="18" charset="0"/>
                <a:ea typeface="Arial Unicode MS" pitchFamily="34" charset="-128"/>
                <a:cs typeface="Times New Roman" pitchFamily="18" charset="0"/>
              </a:rPr>
            </a:br>
            <a:br>
              <a:rPr lang="en-US" altLang="zh-CN" sz="2400" dirty="0">
                <a:latin typeface="Times New Roman" pitchFamily="18" charset="0"/>
                <a:ea typeface="Arial Unicode MS" pitchFamily="34" charset="-128"/>
                <a:cs typeface="Times New Roman" pitchFamily="18" charset="0"/>
              </a:rPr>
            </a:br>
            <a:endParaRPr lang="en-US" dirty="0"/>
          </a:p>
        </p:txBody>
      </p:sp>
    </p:spTree>
    <p:extLst>
      <p:ext uri="{BB962C8B-B14F-4D97-AF65-F5344CB8AC3E}">
        <p14:creationId xmlns:p14="http://schemas.microsoft.com/office/powerpoint/2010/main" val="314092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0" y="274639"/>
            <a:ext cx="9372599"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Digital Oscilloscope – Digital vs Analog Channels</a:t>
            </a:r>
          </a:p>
        </p:txBody>
      </p:sp>
      <p:sp>
        <p:nvSpPr>
          <p:cNvPr id="37893" name="TextBox 15"/>
          <p:cNvSpPr txBox="1">
            <a:spLocks noChangeArrowheads="1"/>
          </p:cNvSpPr>
          <p:nvPr/>
        </p:nvSpPr>
        <p:spPr bwMode="auto">
          <a:xfrm>
            <a:off x="304800" y="824091"/>
            <a:ext cx="6553200" cy="5232202"/>
          </a:xfrm>
          <a:prstGeom prst="rect">
            <a:avLst/>
          </a:prstGeom>
          <a:noFill/>
          <a:ln w="9525">
            <a:noFill/>
            <a:miter lim="800000"/>
            <a:headEnd/>
            <a:tailEnd/>
          </a:ln>
        </p:spPr>
        <p:txBody>
          <a:bodyPr wrap="square">
            <a:spAutoFit/>
          </a:bodyPr>
          <a:lstStyle/>
          <a:p>
            <a:r>
              <a:rPr lang="en-US" sz="2000" dirty="0">
                <a:latin typeface="Arial" pitchFamily="34" charset="0"/>
                <a:cs typeface="Arial" pitchFamily="34" charset="0"/>
              </a:rPr>
              <a:t>An Oscilloscope captures voltage over time</a:t>
            </a:r>
          </a:p>
          <a:p>
            <a:endParaRPr lang="en-US" sz="2000" dirty="0">
              <a:latin typeface="Arial" pitchFamily="34" charset="0"/>
              <a:cs typeface="Arial" pitchFamily="34" charset="0"/>
            </a:endParaRPr>
          </a:p>
          <a:p>
            <a:r>
              <a:rPr lang="en-US" sz="2000" dirty="0">
                <a:latin typeface="Arial" pitchFamily="34" charset="0"/>
                <a:cs typeface="Arial" pitchFamily="34" charset="0"/>
              </a:rPr>
              <a:t>What is shown in the center of the display depends on the trigger event.</a:t>
            </a:r>
          </a:p>
          <a:p>
            <a:endParaRPr lang="en-US" sz="2000" dirty="0">
              <a:latin typeface="Arial" pitchFamily="34" charset="0"/>
              <a:cs typeface="Arial" pitchFamily="34" charset="0"/>
            </a:endParaRPr>
          </a:p>
          <a:p>
            <a:r>
              <a:rPr lang="en-US" sz="2000" dirty="0">
                <a:latin typeface="Arial" pitchFamily="34" charset="0"/>
                <a:cs typeface="Arial" pitchFamily="34" charset="0"/>
              </a:rPr>
              <a:t>The scope can be triggered on signal edges, pulses, digital patterns, and more.</a:t>
            </a:r>
          </a:p>
          <a:p>
            <a:endParaRPr lang="en-US" sz="2000" dirty="0">
              <a:latin typeface="Arial" pitchFamily="34" charset="0"/>
              <a:cs typeface="Arial" pitchFamily="34" charset="0"/>
            </a:endParaRPr>
          </a:p>
          <a:p>
            <a:r>
              <a:rPr lang="en-US" sz="2000" dirty="0">
                <a:latin typeface="Arial" pitchFamily="34" charset="0"/>
                <a:cs typeface="Arial" pitchFamily="34" charset="0"/>
              </a:rPr>
              <a:t>The scope can analyze and display up to 50,000 triggered waveforms per second.</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r>
              <a:rPr lang="en-US" sz="2000" dirty="0">
                <a:latin typeface="Arial" pitchFamily="34" charset="0"/>
                <a:cs typeface="Arial" pitchFamily="34" charset="0"/>
              </a:rPr>
              <a:t>Hands on: set up a basic edge trigger on a sine wave. Move the trigger level up and down to see where the trigger point crosses the signal.</a:t>
            </a:r>
          </a:p>
          <a:p>
            <a:endParaRPr lang="en-CA" altLang="zh-CN" sz="1400" dirty="0">
              <a:latin typeface="Arial" pitchFamily="34" charset="0"/>
              <a:cs typeface="Arial" pitchFamily="34" charset="0"/>
            </a:endParaRPr>
          </a:p>
          <a:p>
            <a:endParaRPr lang="zh-CN" altLang="en-US" sz="2000" dirty="0">
              <a:latin typeface="Calibri" panose="020F0502020204030204" pitchFamily="34"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470660"/>
            <a:ext cx="5257800" cy="3154679"/>
          </a:xfrm>
          <a:prstGeom prst="rect">
            <a:avLst/>
          </a:prstGeom>
        </p:spPr>
      </p:pic>
    </p:spTree>
    <p:extLst>
      <p:ext uri="{BB962C8B-B14F-4D97-AF65-F5344CB8AC3E}">
        <p14:creationId xmlns:p14="http://schemas.microsoft.com/office/powerpoint/2010/main" val="45237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6640578" y="1019175"/>
            <a:ext cx="5297422" cy="478155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6621149" y="1181101"/>
            <a:ext cx="5285102" cy="4772025"/>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6588707" y="1038225"/>
            <a:ext cx="5346700" cy="4781550"/>
          </a:xfrm>
          <a:prstGeom prst="rect">
            <a:avLst/>
          </a:prstGeom>
          <a:noFill/>
          <a:ln w="9525">
            <a:noFill/>
            <a:miter lim="800000"/>
            <a:headEnd/>
            <a:tailEnd/>
          </a:ln>
        </p:spPr>
      </p:pic>
      <p:sp>
        <p:nvSpPr>
          <p:cNvPr id="36869"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a:latin typeface="Arial Unicode MS" pitchFamily="34" charset="-128"/>
              </a:rPr>
              <a:t>The risks of Under sampling</a:t>
            </a:r>
          </a:p>
        </p:txBody>
      </p:sp>
      <p:sp>
        <p:nvSpPr>
          <p:cNvPr id="6" name="Content Placeholder 2"/>
          <p:cNvSpPr>
            <a:spLocks noGrp="1"/>
          </p:cNvSpPr>
          <p:nvPr>
            <p:ph sz="quarter" idx="10"/>
          </p:nvPr>
        </p:nvSpPr>
        <p:spPr>
          <a:xfrm>
            <a:off x="527051" y="838200"/>
            <a:ext cx="6113527" cy="5184775"/>
          </a:xfrm>
        </p:spPr>
        <p:txBody>
          <a:bodyPr/>
          <a:lstStyle/>
          <a:p>
            <a:pPr marL="179388" indent="-250825"/>
            <a:r>
              <a:rPr lang="en-US" sz="2000" dirty="0">
                <a:latin typeface="Calibri" panose="020F0502020204030204" pitchFamily="34" charset="0"/>
                <a:ea typeface="SimHei" pitchFamily="2" charset="-122"/>
                <a:cs typeface="Arial" panose="020B0604020202020204" pitchFamily="34" charset="0"/>
              </a:rPr>
              <a:t>The Nyquist theorem states that you need to sample at 2* the max frequency you are looking for</a:t>
            </a:r>
          </a:p>
          <a:p>
            <a:pPr marL="579438" lvl="1" indent="-250825"/>
            <a:r>
              <a:rPr lang="en-US" sz="2000" dirty="0">
                <a:latin typeface="Calibri" panose="020F0502020204030204" pitchFamily="34" charset="0"/>
                <a:ea typeface="SimHei" pitchFamily="2" charset="-122"/>
                <a:cs typeface="Arial" panose="020B0604020202020204" pitchFamily="34" charset="0"/>
              </a:rPr>
              <a:t>Best practice is to have 5 times oversampling</a:t>
            </a:r>
          </a:p>
          <a:p>
            <a:pPr marL="179388" indent="-250825"/>
            <a:r>
              <a:rPr lang="en-US" sz="2000" dirty="0" err="1">
                <a:latin typeface="Calibri" panose="020F0502020204030204" pitchFamily="34" charset="0"/>
                <a:ea typeface="SimHei" pitchFamily="2" charset="-122"/>
                <a:cs typeface="Arial" panose="020B0604020202020204" pitchFamily="34" charset="0"/>
              </a:rPr>
              <a:t>Undersampling</a:t>
            </a:r>
            <a:r>
              <a:rPr lang="en-US" sz="2000" dirty="0">
                <a:latin typeface="Calibri" panose="020F0502020204030204" pitchFamily="34" charset="0"/>
                <a:ea typeface="SimHei" pitchFamily="2" charset="-122"/>
                <a:cs typeface="Arial" panose="020B0604020202020204" pitchFamily="34" charset="0"/>
              </a:rPr>
              <a:t> can lead to analytical errors</a:t>
            </a:r>
            <a:endParaRPr lang="en-US" sz="2000" dirty="0">
              <a:latin typeface="Calibri" panose="020F0502020204030204" pitchFamily="34" charset="0"/>
              <a:ea typeface="宋体" pitchFamily="2" charset="-122"/>
              <a:cs typeface="Arial" panose="020B0604020202020204" pitchFamily="34" charset="0"/>
            </a:endParaRPr>
          </a:p>
          <a:p>
            <a:pPr marL="179388" indent="-250825"/>
            <a:r>
              <a:rPr lang="en-US" sz="2000" dirty="0">
                <a:latin typeface="Calibri" panose="020F0502020204030204" pitchFamily="34" charset="0"/>
                <a:ea typeface="宋体" pitchFamily="2" charset="-122"/>
                <a:cs typeface="Arial" panose="020B0604020202020204" pitchFamily="34" charset="0"/>
              </a:rPr>
              <a:t>For example, look at the sine wave your scope is displaying. If you are </a:t>
            </a:r>
            <a:r>
              <a:rPr lang="en-US" sz="2000" dirty="0">
                <a:latin typeface="Calibri" panose="020F0502020204030204" pitchFamily="34" charset="0"/>
                <a:ea typeface="SimHei" pitchFamily="2" charset="-122"/>
                <a:cs typeface="Arial" panose="020B0604020202020204" pitchFamily="34" charset="0"/>
              </a:rPr>
              <a:t>under</a:t>
            </a:r>
            <a:r>
              <a:rPr lang="en-US" sz="2000" dirty="0">
                <a:latin typeface="Calibri" panose="020F0502020204030204" pitchFamily="34" charset="0"/>
                <a:ea typeface="宋体" pitchFamily="2" charset="-122"/>
                <a:cs typeface="Arial" panose="020B0604020202020204" pitchFamily="34" charset="0"/>
              </a:rPr>
              <a:t> sampling this wave could be aliasing on a much faster signal</a:t>
            </a:r>
            <a:endParaRPr lang="en-US" dirty="0">
              <a:latin typeface="Calibri" panose="020F0502020204030204" pitchFamily="34" charset="0"/>
              <a:cs typeface="Arial" panose="020B0604020202020204" pitchFamily="34" charset="0"/>
            </a:endParaRPr>
          </a:p>
          <a:p>
            <a:pPr marL="179388" indent="-250825"/>
            <a:r>
              <a:rPr lang="en-US" sz="2000" dirty="0">
                <a:latin typeface="Calibri" panose="020F0502020204030204" pitchFamily="34" charset="0"/>
                <a:ea typeface="宋体" pitchFamily="2" charset="-122"/>
                <a:cs typeface="Arial" panose="020B0604020202020204" pitchFamily="34" charset="0"/>
              </a:rPr>
              <a:t>The results can’t be guaranteed with certainty unless the signal is sufficiently sampled</a:t>
            </a:r>
          </a:p>
          <a:p>
            <a:pPr marL="179388" indent="-250825"/>
            <a:endParaRPr lang="en-US" sz="1400" dirty="0">
              <a:latin typeface="Calibri" panose="020F0502020204030204" pitchFamily="34" charset="0"/>
              <a:ea typeface="宋体" pitchFamily="2" charset="-122"/>
              <a:cs typeface="Arial" panose="020B0604020202020204" pitchFamily="34" charset="0"/>
            </a:endParaRPr>
          </a:p>
          <a:p>
            <a:pPr marL="0" indent="0">
              <a:buNone/>
            </a:pPr>
            <a:r>
              <a:rPr lang="en-US" sz="2000" dirty="0">
                <a:latin typeface="Calibri" panose="020F0502020204030204" pitchFamily="34" charset="0"/>
                <a:ea typeface="宋体" pitchFamily="2" charset="-122"/>
                <a:cs typeface="Arial" panose="020B0604020202020204" pitchFamily="34" charset="0"/>
              </a:rPr>
              <a:t>Hands on tests:</a:t>
            </a:r>
            <a:endParaRPr lang="en-US" sz="2000" dirty="0">
              <a:latin typeface="Calibri" panose="020F0502020204030204" pitchFamily="34" charset="0"/>
              <a:cs typeface="Arial" panose="020B0604020202020204" pitchFamily="34" charset="0"/>
            </a:endParaRPr>
          </a:p>
          <a:p>
            <a:pPr marL="179388" indent="-250825"/>
            <a:r>
              <a:rPr lang="en-US" sz="2000" dirty="0">
                <a:latin typeface="Calibri" panose="020F0502020204030204" pitchFamily="34" charset="0"/>
                <a:ea typeface="宋体" pitchFamily="2" charset="-122"/>
                <a:cs typeface="Arial" panose="020B0604020202020204" pitchFamily="34" charset="0"/>
              </a:rPr>
              <a:t>Change the scope display mode to dots to view the actual points</a:t>
            </a:r>
          </a:p>
          <a:p>
            <a:pPr marL="179388" indent="-250825"/>
            <a:r>
              <a:rPr lang="en-US" sz="2000" dirty="0">
                <a:latin typeface="Calibri" panose="020F0502020204030204" pitchFamily="34" charset="0"/>
                <a:ea typeface="宋体" pitchFamily="2" charset="-122"/>
                <a:cs typeface="Arial" panose="020B0604020202020204" pitchFamily="34" charset="0"/>
              </a:rPr>
              <a:t>Adjust time base and memory depth to see how points are effected</a:t>
            </a:r>
          </a:p>
          <a:p>
            <a:pPr marL="179388" indent="-250825"/>
            <a:r>
              <a:rPr lang="en-US" sz="2000" dirty="0">
                <a:latin typeface="Calibri" panose="020F0502020204030204" pitchFamily="34" charset="0"/>
                <a:ea typeface="宋体" pitchFamily="2" charset="-122"/>
                <a:cs typeface="Arial" panose="020B0604020202020204" pitchFamily="34" charset="0"/>
              </a:rPr>
              <a:t>See how high speed signal components can be missed</a:t>
            </a:r>
          </a:p>
          <a:p>
            <a:pPr marL="0" indent="0">
              <a:buNone/>
            </a:pPr>
            <a:endParaRPr lang="en-US" sz="2000" dirty="0">
              <a:latin typeface="Calibri" panose="020F050202020403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907702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Bandwidth</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1" y="1295400"/>
            <a:ext cx="7086600" cy="4339650"/>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The bandwidth of an oscilloscope is typically the -3 dB point which is</a:t>
            </a:r>
          </a:p>
          <a:p>
            <a:r>
              <a:rPr lang="en-US" sz="2000" dirty="0">
                <a:latin typeface="Calibri" panose="020F0502020204030204" pitchFamily="34" charset="0"/>
                <a:ea typeface="宋体" pitchFamily="2" charset="-122"/>
                <a:cs typeface="Arial" panose="020B0604020202020204" pitchFamily="34" charset="0"/>
              </a:rPr>
              <a:t>  70.79% of the voltage</a:t>
            </a:r>
          </a:p>
          <a:p>
            <a:pPr marL="285750" indent="-285750">
              <a:buFont typeface="Arial" panose="020B0604020202020204" pitchFamily="34" charset="0"/>
              <a:buChar char="•"/>
            </a:pPr>
            <a:endParaRPr lang="en-US" sz="2000" dirty="0">
              <a:latin typeface="Calibri" panose="020F0502020204030204" pitchFamily="34" charset="0"/>
              <a:ea typeface="宋体" pitchFamily="2" charset="-122"/>
              <a:cs typeface="Arial" panose="020B060402020202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Bandwidth has 2 major impacts on signal measurements:</a:t>
            </a:r>
          </a:p>
          <a:p>
            <a:pPr marL="742950" lvl="1"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Amplitude attenuation</a:t>
            </a:r>
          </a:p>
          <a:p>
            <a:pPr marL="742950" lvl="1"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Rise Time</a:t>
            </a:r>
          </a:p>
          <a:p>
            <a:pPr marL="285750" indent="-285750">
              <a:buFont typeface="Arial" panose="020B0604020202020204" pitchFamily="34" charset="0"/>
              <a:buChar char="•"/>
            </a:pPr>
            <a:endParaRPr lang="en-US" sz="2000" dirty="0">
              <a:latin typeface="Calibri" panose="020F0502020204030204" pitchFamily="34" charset="0"/>
              <a:ea typeface="宋体" pitchFamily="2" charset="-122"/>
              <a:cs typeface="Arial" panose="020B060402020202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Use the 5X rule for Rise Time accuracy</a:t>
            </a:r>
          </a:p>
          <a:p>
            <a:pPr marL="742950" lvl="1" indent="-285750">
              <a:buFont typeface="Arial" panose="020B0604020202020204" pitchFamily="34" charset="0"/>
              <a:buChar char="•"/>
            </a:pPr>
            <a:r>
              <a:rPr lang="en-US" sz="2000" dirty="0">
                <a:latin typeface="Calibri" panose="020F0502020204030204" pitchFamily="34" charset="0"/>
                <a:ea typeface="宋体" pitchFamily="2" charset="-122"/>
                <a:cs typeface="Arial" panose="020B0604020202020204" pitchFamily="34" charset="0"/>
              </a:rPr>
              <a:t>This means to limit error have at least 5 X the bandwidth of the signal you are analyzing</a:t>
            </a:r>
          </a:p>
          <a:p>
            <a:pPr marL="285750" indent="-285750">
              <a:buFont typeface="Arial" panose="020B0604020202020204" pitchFamily="34" charset="0"/>
              <a:buChar char="•"/>
            </a:pPr>
            <a:endParaRPr lang="en-US" sz="32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757403" y="1570526"/>
            <a:ext cx="4220993" cy="3815128"/>
          </a:xfrm>
          <a:prstGeom prst="rect">
            <a:avLst/>
          </a:prstGeom>
        </p:spPr>
      </p:pic>
      <p:sp>
        <p:nvSpPr>
          <p:cNvPr id="6" name="Arrow: Right 5"/>
          <p:cNvSpPr/>
          <p:nvPr/>
        </p:nvSpPr>
        <p:spPr>
          <a:xfrm>
            <a:off x="10634546" y="3231673"/>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0048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Rise Time</a:t>
            </a:r>
          </a:p>
        </p:txBody>
      </p:sp>
      <p:sp>
        <p:nvSpPr>
          <p:cNvPr id="7" name="TextBox 15"/>
          <p:cNvSpPr txBox="1">
            <a:spLocks noChangeArrowheads="1"/>
          </p:cNvSpPr>
          <p:nvPr/>
        </p:nvSpPr>
        <p:spPr bwMode="auto">
          <a:xfrm>
            <a:off x="381000" y="1056736"/>
            <a:ext cx="7315200" cy="5078313"/>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From the bandwidth you can infer the rise time:</a:t>
            </a:r>
          </a:p>
          <a:p>
            <a:br>
              <a:rPr lang="en-US" altLang="zh-CN" sz="2400" dirty="0">
                <a:latin typeface="Calibri" pitchFamily="34" charset="0"/>
                <a:cs typeface="Arial" pitchFamily="34" charset="0"/>
              </a:rPr>
            </a:br>
            <a:r>
              <a:rPr lang="en-US" altLang="zh-CN" sz="2400" dirty="0">
                <a:latin typeface="Calibri" pitchFamily="34" charset="0"/>
                <a:cs typeface="Arial" pitchFamily="34" charset="0"/>
              </a:rPr>
              <a:t>RT = ~0.35/BW</a:t>
            </a:r>
          </a:p>
          <a:p>
            <a:endParaRPr lang="en-US" altLang="zh-CN" sz="2400" dirty="0">
              <a:latin typeface="Calibri" pitchFamily="34" charset="0"/>
              <a:cs typeface="Arial" pitchFamily="34" charset="0"/>
            </a:endParaRPr>
          </a:p>
          <a:p>
            <a:r>
              <a:rPr lang="en-US" altLang="zh-CN" sz="2400" dirty="0">
                <a:latin typeface="Calibri" pitchFamily="34" charset="0"/>
                <a:cs typeface="Arial" pitchFamily="34" charset="0"/>
              </a:rPr>
              <a:t>How will that effect your signal?</a:t>
            </a:r>
          </a:p>
          <a:p>
            <a:r>
              <a:rPr lang="en-US" altLang="zh-CN" sz="2400" dirty="0">
                <a:latin typeface="Calibri" pitchFamily="34" charset="0"/>
                <a:cs typeface="Arial" pitchFamily="34" charset="0"/>
              </a:rPr>
              <a:t>RT of your measurement =   √(RTscope</a:t>
            </a:r>
            <a:r>
              <a:rPr lang="en-US" altLang="zh-CN" sz="2400" baseline="30000" dirty="0">
                <a:latin typeface="Calibri" pitchFamily="34" charset="0"/>
                <a:cs typeface="Arial" pitchFamily="34" charset="0"/>
              </a:rPr>
              <a:t>2</a:t>
            </a:r>
            <a:r>
              <a:rPr lang="en-US" altLang="zh-CN" sz="2400" dirty="0">
                <a:latin typeface="Calibri" pitchFamily="34" charset="0"/>
                <a:cs typeface="Arial" pitchFamily="34" charset="0"/>
              </a:rPr>
              <a:t> + RTsignal</a:t>
            </a:r>
            <a:r>
              <a:rPr lang="en-US" altLang="zh-CN" sz="2400" baseline="30000" dirty="0">
                <a:latin typeface="Calibri" pitchFamily="34" charset="0"/>
                <a:cs typeface="Arial" pitchFamily="34" charset="0"/>
              </a:rPr>
              <a:t>2</a:t>
            </a:r>
            <a:r>
              <a:rPr lang="en-US" altLang="zh-CN" sz="2400" dirty="0">
                <a:latin typeface="Calibri" pitchFamily="34" charset="0"/>
                <a:cs typeface="Arial" pitchFamily="34" charset="0"/>
              </a:rPr>
              <a:t>)  </a:t>
            </a:r>
          </a:p>
          <a:p>
            <a:pPr marL="342900" indent="-342900">
              <a:buFont typeface="Arial" panose="020B0604020202020204" pitchFamily="34" charset="0"/>
              <a:buChar char="•"/>
            </a:pPr>
            <a:r>
              <a:rPr lang="en-US" altLang="zh-CN" sz="2000" dirty="0">
                <a:latin typeface="Calibri" pitchFamily="34" charset="0"/>
                <a:cs typeface="Arial" pitchFamily="34" charset="0"/>
              </a:rPr>
              <a:t>A 50 MHz pulse is shown to the right on a 50 MHz and a 500 MHz scope</a:t>
            </a:r>
          </a:p>
          <a:p>
            <a:pPr marL="342900" indent="-342900">
              <a:buFont typeface="Arial" panose="020B0604020202020204" pitchFamily="34" charset="0"/>
              <a:buChar char="•"/>
            </a:pPr>
            <a:r>
              <a:rPr lang="en-US" altLang="zh-CN" sz="2000" dirty="0">
                <a:latin typeface="Calibri" pitchFamily="34" charset="0"/>
                <a:cs typeface="Arial" pitchFamily="34" charset="0"/>
              </a:rPr>
              <a:t>On the 50 MHz scope you can see the </a:t>
            </a:r>
            <a:r>
              <a:rPr lang="en-US" altLang="zh-CN" sz="2000" dirty="0" err="1">
                <a:latin typeface="Calibri" pitchFamily="34" charset="0"/>
                <a:cs typeface="Arial" pitchFamily="34" charset="0"/>
              </a:rPr>
              <a:t>risetime</a:t>
            </a:r>
            <a:r>
              <a:rPr lang="en-US" altLang="zh-CN" sz="2000" dirty="0">
                <a:latin typeface="Calibri" pitchFamily="34" charset="0"/>
                <a:cs typeface="Arial" pitchFamily="34" charset="0"/>
              </a:rPr>
              <a:t> measures considerably longer</a:t>
            </a:r>
          </a:p>
          <a:p>
            <a:pPr marL="342900" indent="-342900">
              <a:buFont typeface="Arial" panose="020B0604020202020204" pitchFamily="34" charset="0"/>
              <a:buChar char="•"/>
            </a:pPr>
            <a:r>
              <a:rPr lang="en-US" altLang="zh-CN" sz="2000" dirty="0">
                <a:latin typeface="Calibri" pitchFamily="34" charset="0"/>
                <a:cs typeface="Arial" pitchFamily="34" charset="0"/>
              </a:rPr>
              <a:t>From the math we can find that using a scope with 5 X the frequency of the signal components limits the error to ~ 2%</a:t>
            </a:r>
          </a:p>
          <a:p>
            <a:pPr marL="342900" indent="-342900">
              <a:buFont typeface="Arial" panose="020B0604020202020204" pitchFamily="34" charset="0"/>
              <a:buChar char="•"/>
            </a:pPr>
            <a:endParaRPr lang="en-US" altLang="zh-CN" sz="2000" dirty="0">
              <a:latin typeface="Calibri" pitchFamily="34" charset="0"/>
              <a:cs typeface="Arial" pitchFamily="34" charset="0"/>
            </a:endParaRPr>
          </a:p>
          <a:p>
            <a:r>
              <a:rPr lang="en-US" altLang="zh-CN" sz="2000" dirty="0">
                <a:latin typeface="Calibri" pitchFamily="34" charset="0"/>
                <a:cs typeface="Arial" pitchFamily="34" charset="0"/>
              </a:rPr>
              <a:t>Demonstration: high speed pulse measurements. Use auto cursors to show the measurements.</a:t>
            </a:r>
          </a:p>
        </p:txBody>
      </p:sp>
      <p:pic>
        <p:nvPicPr>
          <p:cNvPr id="3" name="Picture 2"/>
          <p:cNvPicPr>
            <a:picLocks noChangeAspect="1"/>
          </p:cNvPicPr>
          <p:nvPr/>
        </p:nvPicPr>
        <p:blipFill>
          <a:blip r:embed="rId2"/>
          <a:stretch>
            <a:fillRect/>
          </a:stretch>
        </p:blipFill>
        <p:spPr>
          <a:xfrm>
            <a:off x="7848600" y="1056736"/>
            <a:ext cx="4152237" cy="2491343"/>
          </a:xfrm>
          <a:prstGeom prst="rect">
            <a:avLst/>
          </a:prstGeom>
        </p:spPr>
      </p:pic>
      <p:pic>
        <p:nvPicPr>
          <p:cNvPr id="8" name="Picture 7"/>
          <p:cNvPicPr>
            <a:picLocks noChangeAspect="1"/>
          </p:cNvPicPr>
          <p:nvPr/>
        </p:nvPicPr>
        <p:blipFill>
          <a:blip r:embed="rId3"/>
          <a:stretch>
            <a:fillRect/>
          </a:stretch>
        </p:blipFill>
        <p:spPr>
          <a:xfrm>
            <a:off x="7848600" y="3681015"/>
            <a:ext cx="4152236" cy="2491342"/>
          </a:xfrm>
          <a:prstGeom prst="rect">
            <a:avLst/>
          </a:prstGeom>
        </p:spPr>
      </p:pic>
    </p:spTree>
    <p:extLst>
      <p:ext uri="{BB962C8B-B14F-4D97-AF65-F5344CB8AC3E}">
        <p14:creationId xmlns:p14="http://schemas.microsoft.com/office/powerpoint/2010/main" val="158737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Waveform Capture Rate</a:t>
            </a:r>
          </a:p>
        </p:txBody>
      </p:sp>
      <p:sp>
        <p:nvSpPr>
          <p:cNvPr id="5" name="TextBox 15"/>
          <p:cNvSpPr txBox="1">
            <a:spLocks noChangeArrowheads="1"/>
          </p:cNvSpPr>
          <p:nvPr/>
        </p:nvSpPr>
        <p:spPr bwMode="auto">
          <a:xfrm>
            <a:off x="380999" y="914400"/>
            <a:ext cx="11422133" cy="597086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400" dirty="0">
                <a:latin typeface="Calibri" pitchFamily="34" charset="0"/>
                <a:cs typeface="Arial" pitchFamily="34" charset="0"/>
              </a:rPr>
              <a:t>Waveform Capture rate is the number of trigger events that can be captured and transferred to the display for viewing per second</a:t>
            </a:r>
          </a:p>
          <a:p>
            <a:pPr marL="342900" indent="-342900">
              <a:buFont typeface="Arial" panose="020B0604020202020204" pitchFamily="34" charset="0"/>
              <a:buChar char="•"/>
            </a:pPr>
            <a:r>
              <a:rPr lang="en-US" altLang="zh-CN" sz="2400" dirty="0">
                <a:latin typeface="Calibri" pitchFamily="34" charset="0"/>
                <a:cs typeface="Arial" pitchFamily="34" charset="0"/>
              </a:rPr>
              <a:t>Memory depth and sampling rate define the length of each sampling time</a:t>
            </a:r>
          </a:p>
          <a:p>
            <a:pPr marL="342900" indent="-342900">
              <a:buFont typeface="Arial" panose="020B0604020202020204" pitchFamily="34" charset="0"/>
              <a:buChar char="•"/>
            </a:pPr>
            <a:r>
              <a:rPr lang="en-US" altLang="zh-CN" sz="2400" dirty="0">
                <a:latin typeface="Calibri" pitchFamily="34" charset="0"/>
                <a:cs typeface="Arial" pitchFamily="34" charset="0"/>
              </a:rPr>
              <a:t>The scope uses dead time to analyze and move the data to the display</a:t>
            </a:r>
          </a:p>
          <a:p>
            <a:pPr marL="342900" indent="-342900">
              <a:buFont typeface="Arial" panose="020B0604020202020204" pitchFamily="34" charset="0"/>
              <a:buChar char="•"/>
            </a:pPr>
            <a:r>
              <a:rPr lang="en-US" altLang="zh-CN" sz="2400" dirty="0">
                <a:latin typeface="Calibri" pitchFamily="34" charset="0"/>
                <a:cs typeface="Arial" pitchFamily="34" charset="0"/>
              </a:rPr>
              <a:t>Any signal artifact during dead time do not appear on the scope</a:t>
            </a:r>
          </a:p>
          <a:p>
            <a:pPr marL="342900" indent="-342900">
              <a:buFont typeface="Arial" panose="020B0604020202020204" pitchFamily="34" charset="0"/>
              <a:buChar char="•"/>
            </a:pPr>
            <a:r>
              <a:rPr lang="en-US" altLang="zh-CN" sz="2400" dirty="0">
                <a:latin typeface="Calibri" pitchFamily="34" charset="0"/>
                <a:cs typeface="Arial" pitchFamily="34" charset="0"/>
              </a:rPr>
              <a:t>Be aware of dead time created by your settings when looking for occasional glitches</a:t>
            </a:r>
          </a:p>
          <a:p>
            <a:endParaRPr lang="en-US" altLang="zh-CN" sz="24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endParaRPr lang="en-US" altLang="zh-CN" sz="2000" dirty="0">
              <a:latin typeface="Calibri" pitchFamily="34" charset="0"/>
              <a:cs typeface="Arial" pitchFamily="34" charset="0"/>
            </a:endParaRPr>
          </a:p>
          <a:p>
            <a:r>
              <a:rPr lang="en-US" altLang="zh-CN" sz="2000" dirty="0">
                <a:latin typeface="Calibri" pitchFamily="34" charset="0"/>
                <a:cs typeface="Arial" pitchFamily="34" charset="0"/>
              </a:rPr>
              <a:t>Demo: Glitch detection. Use persistence settings to view the signal. Use pulse triggering to find the artifact more easily</a:t>
            </a:r>
          </a:p>
          <a:p>
            <a:endParaRPr lang="en-US" altLang="zh-CN" sz="2000" dirty="0">
              <a:latin typeface="Calibri" pitchFamily="34" charset="0"/>
              <a:cs typeface="Arial" pitchFamily="34" charset="0"/>
            </a:endParaRPr>
          </a:p>
        </p:txBody>
      </p:sp>
      <p:grpSp>
        <p:nvGrpSpPr>
          <p:cNvPr id="13" name="Group 12"/>
          <p:cNvGrpSpPr/>
          <p:nvPr/>
        </p:nvGrpSpPr>
        <p:grpSpPr>
          <a:xfrm>
            <a:off x="1524000" y="3911791"/>
            <a:ext cx="9990221" cy="1769562"/>
            <a:chOff x="1524000" y="4367469"/>
            <a:chExt cx="9990221" cy="1769562"/>
          </a:xfrm>
        </p:grpSpPr>
        <p:pic>
          <p:nvPicPr>
            <p:cNvPr id="7" name="Picture 2"/>
            <p:cNvPicPr>
              <a:picLocks noChangeAspect="1" noChangeArrowheads="1"/>
            </p:cNvPicPr>
            <p:nvPr/>
          </p:nvPicPr>
          <p:blipFill rotWithShape="1">
            <a:blip r:embed="rId3"/>
            <a:srcRect r="46529"/>
            <a:stretch/>
          </p:blipFill>
          <p:spPr bwMode="auto">
            <a:xfrm>
              <a:off x="1524000" y="4367469"/>
              <a:ext cx="5011614" cy="1761868"/>
            </a:xfrm>
            <a:prstGeom prst="rect">
              <a:avLst/>
            </a:prstGeom>
            <a:noFill/>
            <a:ln w="9525">
              <a:noFill/>
              <a:miter lim="800000"/>
              <a:headEnd/>
              <a:tailEnd/>
            </a:ln>
          </p:spPr>
        </p:pic>
        <p:pic>
          <p:nvPicPr>
            <p:cNvPr id="11" name="Picture 2"/>
            <p:cNvPicPr>
              <a:picLocks noChangeAspect="1" noChangeArrowheads="1"/>
            </p:cNvPicPr>
            <p:nvPr/>
          </p:nvPicPr>
          <p:blipFill rotWithShape="1">
            <a:blip r:embed="rId3"/>
            <a:srcRect l="41841" r="37500"/>
            <a:stretch/>
          </p:blipFill>
          <p:spPr bwMode="auto">
            <a:xfrm>
              <a:off x="5838092" y="4375163"/>
              <a:ext cx="697522" cy="1761868"/>
            </a:xfrm>
            <a:prstGeom prst="rect">
              <a:avLst/>
            </a:prstGeom>
            <a:noFill/>
            <a:ln w="9525">
              <a:noFill/>
              <a:miter lim="800000"/>
              <a:headEnd/>
              <a:tailEnd/>
            </a:ln>
          </p:spPr>
        </p:pic>
        <p:pic>
          <p:nvPicPr>
            <p:cNvPr id="12" name="Picture 2"/>
            <p:cNvPicPr>
              <a:picLocks noChangeAspect="1" noChangeArrowheads="1"/>
            </p:cNvPicPr>
            <p:nvPr/>
          </p:nvPicPr>
          <p:blipFill rotWithShape="1">
            <a:blip r:embed="rId3"/>
            <a:srcRect l="6119" r="40565"/>
            <a:stretch/>
          </p:blipFill>
          <p:spPr bwMode="auto">
            <a:xfrm>
              <a:off x="6517104" y="4367773"/>
              <a:ext cx="4997117" cy="1761868"/>
            </a:xfrm>
            <a:prstGeom prst="rect">
              <a:avLst/>
            </a:prstGeom>
            <a:noFill/>
            <a:ln w="9525">
              <a:noFill/>
              <a:miter lim="800000"/>
              <a:headEnd/>
              <a:tailEnd/>
            </a:ln>
          </p:spPr>
        </p:pic>
      </p:grpSp>
      <p:sp>
        <p:nvSpPr>
          <p:cNvPr id="14" name="Right Bracket 13"/>
          <p:cNvSpPr/>
          <p:nvPr/>
        </p:nvSpPr>
        <p:spPr>
          <a:xfrm rot="16200000">
            <a:off x="1847851" y="3005085"/>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5" name="Right Bracket 14"/>
          <p:cNvSpPr/>
          <p:nvPr/>
        </p:nvSpPr>
        <p:spPr>
          <a:xfrm rot="16200000">
            <a:off x="3239966" y="3461335"/>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6" name="Right Bracket 15"/>
          <p:cNvSpPr/>
          <p:nvPr/>
        </p:nvSpPr>
        <p:spPr>
          <a:xfrm rot="16200000">
            <a:off x="4626220" y="2989520"/>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7" name="Right Bracket 16"/>
          <p:cNvSpPr/>
          <p:nvPr/>
        </p:nvSpPr>
        <p:spPr>
          <a:xfrm rot="16200000">
            <a:off x="6018335" y="3445770"/>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8" name="Right Bracket 17"/>
          <p:cNvSpPr/>
          <p:nvPr/>
        </p:nvSpPr>
        <p:spPr>
          <a:xfrm rot="16200000">
            <a:off x="7416311" y="2975262"/>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9" name="Right Bracket 18"/>
          <p:cNvSpPr/>
          <p:nvPr/>
        </p:nvSpPr>
        <p:spPr>
          <a:xfrm rot="16200000">
            <a:off x="8808426" y="3431512"/>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1" name="Right Bracket 20"/>
          <p:cNvSpPr/>
          <p:nvPr/>
        </p:nvSpPr>
        <p:spPr>
          <a:xfrm rot="16200000">
            <a:off x="10201468" y="2963617"/>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2" name="Right Bracket 21"/>
          <p:cNvSpPr/>
          <p:nvPr/>
        </p:nvSpPr>
        <p:spPr>
          <a:xfrm rot="16200000">
            <a:off x="11593583" y="3419867"/>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5" name="TextBox 24"/>
          <p:cNvSpPr txBox="1"/>
          <p:nvPr/>
        </p:nvSpPr>
        <p:spPr>
          <a:xfrm>
            <a:off x="849923" y="3295175"/>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00B050"/>
                </a:solidFill>
                <a:effectLst/>
                <a:latin typeface="Calibri" panose="020F0502020204030204" pitchFamily="34" charset="0"/>
                <a:cs typeface="Arial" pitchFamily="34" charset="0"/>
              </a:rPr>
              <a:t>Sampling Time</a:t>
            </a:r>
          </a:p>
        </p:txBody>
      </p:sp>
      <p:sp>
        <p:nvSpPr>
          <p:cNvPr id="26" name="TextBox 25"/>
          <p:cNvSpPr txBox="1"/>
          <p:nvPr/>
        </p:nvSpPr>
        <p:spPr>
          <a:xfrm>
            <a:off x="2230316" y="3088991"/>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FF0000"/>
                </a:solidFill>
                <a:effectLst/>
                <a:latin typeface="Calibri" panose="020F0502020204030204" pitchFamily="34" charset="0"/>
                <a:cs typeface="Arial" pitchFamily="34" charset="0"/>
              </a:rPr>
              <a:t>Dead</a:t>
            </a:r>
          </a:p>
          <a:p>
            <a:pPr algn="ctr"/>
            <a:r>
              <a:rPr lang="en-US" dirty="0">
                <a:solidFill>
                  <a:srgbClr val="FF0000"/>
                </a:solidFill>
                <a:effectLst/>
                <a:latin typeface="Calibri" panose="020F0502020204030204" pitchFamily="34" charset="0"/>
                <a:cs typeface="Arial" pitchFamily="34" charset="0"/>
              </a:rPr>
              <a:t>Time</a:t>
            </a:r>
          </a:p>
        </p:txBody>
      </p:sp>
      <p:sp>
        <p:nvSpPr>
          <p:cNvPr id="27" name="TextBox 26"/>
          <p:cNvSpPr txBox="1"/>
          <p:nvPr/>
        </p:nvSpPr>
        <p:spPr>
          <a:xfrm>
            <a:off x="3628292" y="3254184"/>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00B050"/>
                </a:solidFill>
                <a:effectLst/>
                <a:latin typeface="Calibri" panose="020F0502020204030204" pitchFamily="34" charset="0"/>
                <a:cs typeface="Arial" pitchFamily="34" charset="0"/>
              </a:rPr>
              <a:t>Sampling Time</a:t>
            </a:r>
          </a:p>
        </p:txBody>
      </p:sp>
      <p:sp>
        <p:nvSpPr>
          <p:cNvPr id="28" name="TextBox 27"/>
          <p:cNvSpPr txBox="1"/>
          <p:nvPr/>
        </p:nvSpPr>
        <p:spPr>
          <a:xfrm>
            <a:off x="5008685" y="3048000"/>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FF0000"/>
                </a:solidFill>
                <a:effectLst/>
                <a:latin typeface="Calibri" panose="020F0502020204030204" pitchFamily="34" charset="0"/>
                <a:cs typeface="Arial" pitchFamily="34" charset="0"/>
              </a:rPr>
              <a:t>Dead</a:t>
            </a:r>
          </a:p>
          <a:p>
            <a:pPr algn="ctr"/>
            <a:r>
              <a:rPr lang="en-US" dirty="0">
                <a:solidFill>
                  <a:srgbClr val="FF0000"/>
                </a:solidFill>
                <a:effectLst/>
                <a:latin typeface="Calibri" panose="020F0502020204030204" pitchFamily="34" charset="0"/>
                <a:cs typeface="Arial" pitchFamily="34" charset="0"/>
              </a:rPr>
              <a:t>Time</a:t>
            </a:r>
          </a:p>
        </p:txBody>
      </p:sp>
      <p:sp>
        <p:nvSpPr>
          <p:cNvPr id="29" name="TextBox 28"/>
          <p:cNvSpPr txBox="1"/>
          <p:nvPr/>
        </p:nvSpPr>
        <p:spPr>
          <a:xfrm>
            <a:off x="6416069" y="3260006"/>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00B050"/>
                </a:solidFill>
                <a:effectLst/>
                <a:latin typeface="Calibri" panose="020F0502020204030204" pitchFamily="34" charset="0"/>
                <a:cs typeface="Arial" pitchFamily="34" charset="0"/>
              </a:rPr>
              <a:t>Sampling Time</a:t>
            </a:r>
          </a:p>
        </p:txBody>
      </p:sp>
      <p:sp>
        <p:nvSpPr>
          <p:cNvPr id="30" name="TextBox 29"/>
          <p:cNvSpPr txBox="1"/>
          <p:nvPr/>
        </p:nvSpPr>
        <p:spPr>
          <a:xfrm>
            <a:off x="7796462" y="3053822"/>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FF0000"/>
                </a:solidFill>
                <a:effectLst/>
                <a:latin typeface="Calibri" panose="020F0502020204030204" pitchFamily="34" charset="0"/>
                <a:cs typeface="Arial" pitchFamily="34" charset="0"/>
              </a:rPr>
              <a:t>Dead</a:t>
            </a:r>
          </a:p>
          <a:p>
            <a:pPr algn="ctr"/>
            <a:r>
              <a:rPr lang="en-US" dirty="0">
                <a:solidFill>
                  <a:srgbClr val="FF0000"/>
                </a:solidFill>
                <a:effectLst/>
                <a:latin typeface="Calibri" panose="020F0502020204030204" pitchFamily="34" charset="0"/>
                <a:cs typeface="Arial" pitchFamily="34" charset="0"/>
              </a:rPr>
              <a:t>Time</a:t>
            </a:r>
          </a:p>
        </p:txBody>
      </p:sp>
      <p:sp>
        <p:nvSpPr>
          <p:cNvPr id="31" name="TextBox 30"/>
          <p:cNvSpPr txBox="1"/>
          <p:nvPr/>
        </p:nvSpPr>
        <p:spPr>
          <a:xfrm>
            <a:off x="9168061" y="3258522"/>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00B050"/>
                </a:solidFill>
                <a:effectLst/>
                <a:latin typeface="Calibri" panose="020F0502020204030204" pitchFamily="34" charset="0"/>
                <a:cs typeface="Arial" pitchFamily="34" charset="0"/>
              </a:rPr>
              <a:t>Sampling Time</a:t>
            </a:r>
          </a:p>
        </p:txBody>
      </p:sp>
      <p:sp>
        <p:nvSpPr>
          <p:cNvPr id="32" name="TextBox 31"/>
          <p:cNvSpPr txBox="1"/>
          <p:nvPr/>
        </p:nvSpPr>
        <p:spPr>
          <a:xfrm>
            <a:off x="10548454" y="3052338"/>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solidFill>
                  <a:srgbClr val="FF0000"/>
                </a:solidFill>
                <a:effectLst/>
                <a:latin typeface="Calibri" panose="020F0502020204030204" pitchFamily="34" charset="0"/>
                <a:cs typeface="Arial" pitchFamily="34" charset="0"/>
              </a:rPr>
              <a:t>Dead</a:t>
            </a:r>
          </a:p>
          <a:p>
            <a:pPr algn="ctr"/>
            <a:r>
              <a:rPr lang="en-US" dirty="0">
                <a:solidFill>
                  <a:srgbClr val="FF0000"/>
                </a:solidFill>
                <a:effectLst/>
                <a:latin typeface="Calibri" panose="020F0502020204030204" pitchFamily="34" charset="0"/>
                <a:cs typeface="Arial" pitchFamily="34" charset="0"/>
              </a:rPr>
              <a:t>Time</a:t>
            </a:r>
          </a:p>
        </p:txBody>
      </p:sp>
    </p:spTree>
    <p:extLst>
      <p:ext uri="{BB962C8B-B14F-4D97-AF65-F5344CB8AC3E}">
        <p14:creationId xmlns:p14="http://schemas.microsoft.com/office/powerpoint/2010/main" val="347703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bwMode="auto">
          <a:xfrm>
            <a:off x="285751" y="247650"/>
            <a:ext cx="10858500" cy="6096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a:latin typeface="Arial Unicode MS" pitchFamily="34" charset="-128"/>
              </a:rPr>
              <a:t>More than just a single specification…</a:t>
            </a:r>
          </a:p>
        </p:txBody>
      </p:sp>
      <p:pic>
        <p:nvPicPr>
          <p:cNvPr id="38917" name="Picture 4"/>
          <p:cNvPicPr>
            <a:picLocks noChangeAspect="1" noChangeArrowheads="1"/>
          </p:cNvPicPr>
          <p:nvPr/>
        </p:nvPicPr>
        <p:blipFill>
          <a:blip r:embed="rId3"/>
          <a:srcRect/>
          <a:stretch>
            <a:fillRect/>
          </a:stretch>
        </p:blipFill>
        <p:spPr bwMode="auto">
          <a:xfrm>
            <a:off x="762000" y="1143001"/>
            <a:ext cx="4091517" cy="785813"/>
          </a:xfrm>
          <a:prstGeom prst="rect">
            <a:avLst/>
          </a:prstGeom>
          <a:noFill/>
          <a:ln w="9525">
            <a:noFill/>
            <a:miter lim="800000"/>
            <a:headEnd/>
            <a:tailEnd/>
          </a:ln>
        </p:spPr>
      </p:pic>
      <p:sp>
        <p:nvSpPr>
          <p:cNvPr id="38918" name="TextBox 15"/>
          <p:cNvSpPr txBox="1">
            <a:spLocks noChangeArrowheads="1"/>
          </p:cNvSpPr>
          <p:nvPr/>
        </p:nvSpPr>
        <p:spPr bwMode="auto">
          <a:xfrm>
            <a:off x="476251" y="2000250"/>
            <a:ext cx="8210549" cy="4893647"/>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Effective signal display is a                                         </a:t>
            </a:r>
          </a:p>
          <a:p>
            <a:r>
              <a:rPr lang="en-US" altLang="zh-CN" sz="2400" dirty="0">
                <a:latin typeface="Calibri" pitchFamily="34" charset="0"/>
                <a:cs typeface="Arial" pitchFamily="34" charset="0"/>
              </a:rPr>
              <a:t>combination of:</a:t>
            </a:r>
          </a:p>
          <a:p>
            <a:endParaRPr lang="en-CA" altLang="zh-CN" sz="2000" dirty="0">
              <a:latin typeface="Calibri" panose="020F0502020204030204" pitchFamily="34" charset="0"/>
              <a:cs typeface="Times New Roman" pitchFamily="18" charset="0"/>
            </a:endParaRPr>
          </a:p>
          <a:p>
            <a:pPr>
              <a:buFont typeface="Arial" pitchFamily="34" charset="0"/>
              <a:buChar char="•"/>
            </a:pPr>
            <a:r>
              <a:rPr lang="en-CA" altLang="zh-CN" sz="2000" dirty="0">
                <a:latin typeface="Calibri" panose="020F0502020204030204" pitchFamily="34" charset="0"/>
                <a:cs typeface="Times New Roman" pitchFamily="18" charset="0"/>
              </a:rPr>
              <a:t> </a:t>
            </a:r>
            <a:r>
              <a:rPr lang="en-CA" altLang="zh-CN" sz="2000" dirty="0">
                <a:latin typeface="Calibri" pitchFamily="34" charset="0"/>
                <a:cs typeface="Arial" pitchFamily="34" charset="0"/>
              </a:rPr>
              <a:t>Memory Depth</a:t>
            </a:r>
          </a:p>
          <a:p>
            <a:pPr>
              <a:buFont typeface="Arial" pitchFamily="34" charset="0"/>
              <a:buChar char="•"/>
            </a:pPr>
            <a:r>
              <a:rPr lang="en-CA" altLang="zh-CN" sz="2000" dirty="0">
                <a:latin typeface="Calibri" pitchFamily="34" charset="0"/>
                <a:cs typeface="Arial" pitchFamily="34" charset="0"/>
              </a:rPr>
              <a:t> Sampling Rate</a:t>
            </a:r>
          </a:p>
          <a:p>
            <a:pPr>
              <a:buFont typeface="Arial" pitchFamily="34" charset="0"/>
              <a:buChar char="•"/>
            </a:pPr>
            <a:r>
              <a:rPr lang="en-CA" altLang="zh-CN" sz="2000" dirty="0">
                <a:latin typeface="Calibri" pitchFamily="34" charset="0"/>
                <a:cs typeface="Arial" pitchFamily="34" charset="0"/>
              </a:rPr>
              <a:t> Bandwidth</a:t>
            </a:r>
          </a:p>
          <a:p>
            <a:pPr>
              <a:buFont typeface="Arial" pitchFamily="34" charset="0"/>
              <a:buChar char="•"/>
            </a:pPr>
            <a:r>
              <a:rPr lang="en-CA" altLang="zh-CN" sz="2000" dirty="0">
                <a:latin typeface="Calibri" pitchFamily="34" charset="0"/>
                <a:cs typeface="Arial" pitchFamily="34" charset="0"/>
              </a:rPr>
              <a:t> Display Quality (intensity grading)</a:t>
            </a:r>
          </a:p>
          <a:p>
            <a:pPr>
              <a:buFont typeface="Arial" pitchFamily="34" charset="0"/>
              <a:buChar char="•"/>
            </a:pPr>
            <a:r>
              <a:rPr lang="en-CA" altLang="zh-CN" sz="2000" dirty="0">
                <a:latin typeface="Calibri" pitchFamily="34" charset="0"/>
                <a:cs typeface="Arial" pitchFamily="34" charset="0"/>
              </a:rPr>
              <a:t> Waveform Capture Rate</a:t>
            </a:r>
          </a:p>
          <a:p>
            <a:pPr>
              <a:buFont typeface="Arial" pitchFamily="34" charset="0"/>
              <a:buChar char="•"/>
            </a:pPr>
            <a:endParaRPr lang="en-CA" altLang="zh-CN" sz="2000" dirty="0">
              <a:latin typeface="Calibri" panose="020F0502020204030204" pitchFamily="34" charset="0"/>
              <a:cs typeface="Times New Roman" pitchFamily="18" charset="0"/>
            </a:endParaRPr>
          </a:p>
          <a:p>
            <a:r>
              <a:rPr lang="en-US" altLang="zh-CN" sz="2400" dirty="0">
                <a:latin typeface="Calibri" pitchFamily="34" charset="0"/>
                <a:cs typeface="Arial" pitchFamily="34" charset="0"/>
              </a:rPr>
              <a:t>Other advantages of digital scopes</a:t>
            </a:r>
          </a:p>
          <a:p>
            <a:endParaRPr lang="en-US" altLang="zh-CN" sz="2000" dirty="0">
              <a:latin typeface="Calibri" pitchFamily="34" charset="0"/>
              <a:cs typeface="Arial" pitchFamily="34" charset="0"/>
            </a:endParaRPr>
          </a:p>
          <a:p>
            <a:pPr>
              <a:buFont typeface="Arial" pitchFamily="34" charset="0"/>
              <a:buChar char="•"/>
            </a:pPr>
            <a:r>
              <a:rPr lang="en-US" altLang="zh-CN" sz="2000" dirty="0">
                <a:latin typeface="Calibri" pitchFamily="34" charset="0"/>
                <a:cs typeface="Arial" pitchFamily="34" charset="0"/>
              </a:rPr>
              <a:t> Real Time Record &amp; Playback Features</a:t>
            </a:r>
          </a:p>
          <a:p>
            <a:pPr>
              <a:buFont typeface="Arial" pitchFamily="34" charset="0"/>
              <a:buChar char="•"/>
            </a:pPr>
            <a:r>
              <a:rPr lang="en-US" altLang="zh-CN" sz="2000" dirty="0">
                <a:latin typeface="Calibri" pitchFamily="34" charset="0"/>
                <a:cs typeface="Arial" pitchFamily="34" charset="0"/>
              </a:rPr>
              <a:t> Image and data storage, recall, and manipulation</a:t>
            </a:r>
          </a:p>
          <a:p>
            <a:pPr>
              <a:buFont typeface="Arial" pitchFamily="34" charset="0"/>
              <a:buChar char="•"/>
            </a:pPr>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039744"/>
            <a:ext cx="4251959" cy="25511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625595"/>
            <a:ext cx="4244339" cy="2546603"/>
          </a:xfrm>
          <a:prstGeom prst="rect">
            <a:avLst/>
          </a:prstGeom>
        </p:spPr>
      </p:pic>
    </p:spTree>
    <p:extLst>
      <p:ext uri="{BB962C8B-B14F-4D97-AF65-F5344CB8AC3E}">
        <p14:creationId xmlns:p14="http://schemas.microsoft.com/office/powerpoint/2010/main" val="144021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Acquisition Modes</a:t>
            </a:r>
          </a:p>
        </p:txBody>
      </p:sp>
      <p:sp>
        <p:nvSpPr>
          <p:cNvPr id="16" name="TextBox 15"/>
          <p:cNvSpPr txBox="1">
            <a:spLocks noChangeArrowheads="1"/>
          </p:cNvSpPr>
          <p:nvPr/>
        </p:nvSpPr>
        <p:spPr bwMode="auto">
          <a:xfrm>
            <a:off x="381000" y="1056736"/>
            <a:ext cx="7391400" cy="55092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Acquisition mode determines how the oscilloscope displays data from its memory</a:t>
            </a:r>
          </a:p>
          <a:p>
            <a:pPr marL="342900" indent="-342900">
              <a:buFont typeface="Arial" panose="020B0604020202020204" pitchFamily="34" charset="0"/>
              <a:buChar char="•"/>
            </a:pPr>
            <a:r>
              <a:rPr lang="en-US" altLang="zh-CN" sz="2200" dirty="0">
                <a:latin typeface="Calibri" pitchFamily="34" charset="0"/>
                <a:cs typeface="Arial" pitchFamily="34" charset="0"/>
              </a:rPr>
              <a:t>Normal mode displays evenly spaced data points</a:t>
            </a:r>
          </a:p>
          <a:p>
            <a:pPr marL="342900" indent="-342900">
              <a:buFont typeface="Arial" panose="020B0604020202020204" pitchFamily="34" charset="0"/>
              <a:buChar char="•"/>
            </a:pPr>
            <a:r>
              <a:rPr lang="en-US" altLang="zh-CN" sz="2200" dirty="0">
                <a:latin typeface="Calibri" pitchFamily="34" charset="0"/>
                <a:cs typeface="Arial" pitchFamily="34" charset="0"/>
              </a:rPr>
              <a:t>Peak emphasizes outlying data points</a:t>
            </a:r>
          </a:p>
          <a:p>
            <a:pPr marL="342900" indent="-342900">
              <a:buFont typeface="Arial" panose="020B0604020202020204" pitchFamily="34" charset="0"/>
              <a:buChar char="•"/>
            </a:pPr>
            <a:r>
              <a:rPr lang="en-US" altLang="zh-CN" sz="2200" dirty="0">
                <a:latin typeface="Calibri" pitchFamily="34" charset="0"/>
                <a:cs typeface="Arial" pitchFamily="34" charset="0"/>
              </a:rPr>
              <a:t>Average shows each point averaged over the last n captures</a:t>
            </a:r>
          </a:p>
          <a:p>
            <a:pPr marL="342900" indent="-342900">
              <a:buFont typeface="Arial" panose="020B0604020202020204" pitchFamily="34" charset="0"/>
              <a:buChar char="•"/>
            </a:pPr>
            <a:r>
              <a:rPr lang="en-US" altLang="zh-CN" sz="2200" dirty="0">
                <a:latin typeface="Calibri" pitchFamily="34" charset="0"/>
                <a:cs typeface="Arial" pitchFamily="34" charset="0"/>
              </a:rPr>
              <a:t>High Resolution averages within a single capture to lower noise without compromising fidelity</a:t>
            </a:r>
          </a:p>
          <a:p>
            <a:pPr marL="342900" indent="-342900">
              <a:buFont typeface="Arial" panose="020B0604020202020204" pitchFamily="34" charset="0"/>
              <a:buChar char="•"/>
            </a:pPr>
            <a:r>
              <a:rPr lang="en-US" altLang="zh-CN" sz="2200" dirty="0">
                <a:latin typeface="Calibri" pitchFamily="34" charset="0"/>
                <a:cs typeface="Arial" pitchFamily="34" charset="0"/>
              </a:rPr>
              <a:t>Be aware of your acquisition mode; Averaging will hide occasional glitches; High resolution will hide noise; Normal can miss high frequency spikes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Hands on:</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Create a noisy or modulated signals and view how the acquisition modes display the data</a:t>
            </a:r>
          </a:p>
          <a:p>
            <a:endParaRPr lang="en-US" altLang="zh-CN" sz="2200" dirty="0">
              <a:latin typeface="Calibri"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37"/>
          <a:stretch/>
        </p:blipFill>
        <p:spPr>
          <a:xfrm>
            <a:off x="8054390" y="1250940"/>
            <a:ext cx="3763264" cy="225426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714"/>
          <a:stretch/>
        </p:blipFill>
        <p:spPr>
          <a:xfrm>
            <a:off x="8054390" y="3962400"/>
            <a:ext cx="3763263" cy="2228544"/>
          </a:xfrm>
          <a:prstGeom prst="rect">
            <a:avLst/>
          </a:prstGeom>
        </p:spPr>
      </p:pic>
      <p:sp>
        <p:nvSpPr>
          <p:cNvPr id="7" name="TextBox 6"/>
          <p:cNvSpPr txBox="1">
            <a:spLocks noChangeArrowheads="1"/>
          </p:cNvSpPr>
          <p:nvPr/>
        </p:nvSpPr>
        <p:spPr bwMode="auto">
          <a:xfrm>
            <a:off x="8610600" y="824415"/>
            <a:ext cx="1676400" cy="769441"/>
          </a:xfrm>
          <a:prstGeom prst="rect">
            <a:avLst/>
          </a:prstGeom>
          <a:noFill/>
          <a:ln w="9525">
            <a:noFill/>
            <a:miter lim="800000"/>
            <a:headEnd/>
            <a:tailEnd/>
          </a:ln>
        </p:spPr>
        <p:txBody>
          <a:bodyPr wrap="square">
            <a:spAutoFit/>
          </a:bodyPr>
          <a:lstStyle/>
          <a:p>
            <a:r>
              <a:rPr lang="en-US" altLang="zh-CN" sz="2200" dirty="0">
                <a:latin typeface="Calibri" pitchFamily="34" charset="0"/>
                <a:cs typeface="Arial" pitchFamily="34" charset="0"/>
              </a:rPr>
              <a:t>Normal</a:t>
            </a:r>
          </a:p>
          <a:p>
            <a:endParaRPr lang="en-US" altLang="zh-CN" sz="2200" dirty="0">
              <a:latin typeface="Calibri" pitchFamily="34" charset="0"/>
              <a:cs typeface="Arial" pitchFamily="34" charset="0"/>
            </a:endParaRPr>
          </a:p>
        </p:txBody>
      </p:sp>
      <p:sp>
        <p:nvSpPr>
          <p:cNvPr id="8" name="TextBox 7"/>
          <p:cNvSpPr txBox="1">
            <a:spLocks noChangeArrowheads="1"/>
          </p:cNvSpPr>
          <p:nvPr/>
        </p:nvSpPr>
        <p:spPr bwMode="auto">
          <a:xfrm>
            <a:off x="8610600" y="3512641"/>
            <a:ext cx="3048000" cy="769441"/>
          </a:xfrm>
          <a:prstGeom prst="rect">
            <a:avLst/>
          </a:prstGeom>
          <a:noFill/>
          <a:ln w="9525">
            <a:noFill/>
            <a:miter lim="800000"/>
            <a:headEnd/>
            <a:tailEnd/>
          </a:ln>
        </p:spPr>
        <p:txBody>
          <a:bodyPr wrap="square">
            <a:spAutoFit/>
          </a:bodyPr>
          <a:lstStyle/>
          <a:p>
            <a:r>
              <a:rPr lang="en-US" altLang="zh-CN" sz="2200" dirty="0">
                <a:latin typeface="Calibri" pitchFamily="34" charset="0"/>
                <a:cs typeface="Arial" pitchFamily="34" charset="0"/>
              </a:rPr>
              <a:t>High Resolution</a:t>
            </a:r>
          </a:p>
          <a:p>
            <a:endParaRPr lang="en-US" altLang="zh-CN" sz="2200" dirty="0">
              <a:latin typeface="Calibri" pitchFamily="34" charset="0"/>
              <a:cs typeface="Arial" pitchFamily="34" charset="0"/>
            </a:endParaRPr>
          </a:p>
        </p:txBody>
      </p:sp>
    </p:spTree>
    <p:extLst>
      <p:ext uri="{BB962C8B-B14F-4D97-AF65-F5344CB8AC3E}">
        <p14:creationId xmlns:p14="http://schemas.microsoft.com/office/powerpoint/2010/main" val="337511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AC vs DC Oscilloscope Channel Coupling</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0" y="1066800"/>
            <a:ext cx="11125200" cy="4801314"/>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itchFamily="34" charset="0"/>
                <a:cs typeface="Arial" pitchFamily="34" charset="0"/>
              </a:rPr>
              <a:t>DC Coupling is the most common, default measurement method. Ideal for viewing the true amplitude of a signal</a:t>
            </a:r>
          </a:p>
          <a:p>
            <a:pPr marL="342900" indent="-342900">
              <a:buFont typeface="Arial" panose="020B0604020202020204" pitchFamily="34" charset="0"/>
              <a:buChar char="•"/>
            </a:pPr>
            <a:r>
              <a:rPr lang="en-US" sz="2200" dirty="0">
                <a:latin typeface="Calibri" pitchFamily="34" charset="0"/>
                <a:cs typeface="Arial" pitchFamily="34" charset="0"/>
              </a:rPr>
              <a:t>AC Coupling removes the DC portions of the signal making it easier to analyze waveforms that may have a large DC offset</a:t>
            </a:r>
          </a:p>
          <a:p>
            <a:pPr marL="342900" indent="-342900">
              <a:buFont typeface="Arial" panose="020B0604020202020204" pitchFamily="34" charset="0"/>
              <a:buChar char="•"/>
            </a:pPr>
            <a:r>
              <a:rPr lang="en-US" sz="2200" dirty="0">
                <a:latin typeface="Calibri" pitchFamily="34" charset="0"/>
                <a:cs typeface="Arial" pitchFamily="34" charset="0"/>
              </a:rPr>
              <a:t>To avoid errors make certain to use DC coupling when true amplitude or offset measurements are required</a:t>
            </a:r>
          </a:p>
          <a:p>
            <a:pPr marL="342900" indent="-342900">
              <a:buFont typeface="Arial" panose="020B0604020202020204" pitchFamily="34" charset="0"/>
              <a:buChar char="•"/>
            </a:pPr>
            <a:endParaRPr lang="en-US" sz="2200" dirty="0">
              <a:latin typeface="Calibri" pitchFamily="34" charset="0"/>
              <a:cs typeface="Arial" pitchFamily="34" charset="0"/>
            </a:endParaRPr>
          </a:p>
          <a:p>
            <a:pPr marL="342900" indent="-342900">
              <a:buFont typeface="Arial" panose="020B0604020202020204" pitchFamily="34" charset="0"/>
              <a:buChar char="•"/>
            </a:pPr>
            <a:r>
              <a:rPr lang="en-US" sz="2200" dirty="0">
                <a:latin typeface="Calibri" pitchFamily="34" charset="0"/>
                <a:cs typeface="Arial" pitchFamily="34" charset="0"/>
              </a:rPr>
              <a:t>Hands on: create a signal with offset. Measure the signal with DC and AC coupling. Zoom in on the top of the signal.</a:t>
            </a:r>
          </a:p>
          <a:p>
            <a:pPr marL="285750" indent="-28575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200" dirty="0">
              <a:latin typeface="Calibri" pitchFamily="34" charset="0"/>
              <a:cs typeface="Arial" pitchFamily="34" charset="0"/>
            </a:endParaRPr>
          </a:p>
          <a:p>
            <a:pPr marL="285750" indent="-285750">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09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Probe Basics</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0" y="990600"/>
            <a:ext cx="7239000" cy="4154984"/>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itchFamily="34" charset="0"/>
                <a:cs typeface="Arial" pitchFamily="34" charset="0"/>
              </a:rPr>
              <a:t>Passive Probes are not flat over bandwidth. Be aware that they attenuate different frequencies differently</a:t>
            </a:r>
          </a:p>
          <a:p>
            <a:pPr marL="342900" indent="-342900">
              <a:buFont typeface="Arial" panose="020B0604020202020204" pitchFamily="34" charset="0"/>
              <a:buChar char="•"/>
            </a:pPr>
            <a:endParaRPr lang="en-US" sz="2200" dirty="0">
              <a:latin typeface="Calibri" pitchFamily="34" charset="0"/>
              <a:cs typeface="Arial" pitchFamily="34" charset="0"/>
            </a:endParaRPr>
          </a:p>
          <a:p>
            <a:pPr marL="342900" indent="-342900">
              <a:buFont typeface="Arial" panose="020B0604020202020204" pitchFamily="34" charset="0"/>
              <a:buChar char="•"/>
            </a:pPr>
            <a:r>
              <a:rPr lang="en-US" sz="2200" dirty="0">
                <a:latin typeface="Calibri" pitchFamily="34" charset="0"/>
                <a:cs typeface="Arial" pitchFamily="34" charset="0"/>
              </a:rPr>
              <a:t>Passive Probes also have lower bandwidth in 1X mode. Older probe may only work to a few </a:t>
            </a:r>
            <a:r>
              <a:rPr lang="en-US" sz="2200" dirty="0" err="1">
                <a:latin typeface="Calibri" pitchFamily="34" charset="0"/>
                <a:cs typeface="Arial" pitchFamily="34" charset="0"/>
              </a:rPr>
              <a:t>MHz.</a:t>
            </a:r>
            <a:r>
              <a:rPr lang="en-US" sz="2200" dirty="0">
                <a:latin typeface="Calibri" pitchFamily="34" charset="0"/>
                <a:cs typeface="Arial" pitchFamily="34" charset="0"/>
              </a:rPr>
              <a:t> Newer wideband 1X probes can be good to 35 MHz or more</a:t>
            </a:r>
          </a:p>
          <a:p>
            <a:pPr marL="342900" indent="-342900">
              <a:buFont typeface="Arial" panose="020B0604020202020204" pitchFamily="34" charset="0"/>
              <a:buChar char="•"/>
            </a:pPr>
            <a:endParaRPr lang="en-US" sz="2200" dirty="0">
              <a:latin typeface="Calibri" pitchFamily="34" charset="0"/>
              <a:cs typeface="Arial" pitchFamily="34" charset="0"/>
            </a:endParaRPr>
          </a:p>
          <a:p>
            <a:pPr marL="342900" indent="-342900">
              <a:buFont typeface="Arial" panose="020B0604020202020204" pitchFamily="34" charset="0"/>
              <a:buChar char="•"/>
            </a:pPr>
            <a:r>
              <a:rPr lang="en-US" sz="2200" dirty="0">
                <a:latin typeface="Calibri" pitchFamily="34" charset="0"/>
                <a:cs typeface="Arial" pitchFamily="34" charset="0"/>
              </a:rPr>
              <a:t>Use differential probes for non-ground referenced signals</a:t>
            </a:r>
          </a:p>
          <a:p>
            <a:endParaRPr lang="en-US" sz="2200" dirty="0">
              <a:latin typeface="Calibri" pitchFamily="34" charset="0"/>
              <a:cs typeface="Arial" pitchFamily="34" charset="0"/>
            </a:endParaRPr>
          </a:p>
          <a:p>
            <a:pPr marL="342900" indent="-342900">
              <a:buFont typeface="Arial" panose="020B0604020202020204" pitchFamily="34" charset="0"/>
              <a:buChar char="•"/>
            </a:pPr>
            <a:r>
              <a:rPr lang="en-US" sz="2200" dirty="0">
                <a:latin typeface="Calibri" pitchFamily="34" charset="0"/>
                <a:cs typeface="Arial" pitchFamily="34" charset="0"/>
              </a:rPr>
              <a:t>Some probes have 1X/10X selector switches. Make certain the scope and probe settings match to get correct amplitude readings</a:t>
            </a:r>
          </a:p>
        </p:txBody>
      </p:sp>
      <p:pic>
        <p:nvPicPr>
          <p:cNvPr id="7" name="Picture 3"/>
          <p:cNvPicPr>
            <a:picLocks noChangeAspect="1" noChangeArrowheads="1"/>
          </p:cNvPicPr>
          <p:nvPr/>
        </p:nvPicPr>
        <p:blipFill>
          <a:blip r:embed="rId3"/>
          <a:srcRect/>
          <a:stretch>
            <a:fillRect/>
          </a:stretch>
        </p:blipFill>
        <p:spPr bwMode="auto">
          <a:xfrm>
            <a:off x="7696200" y="931984"/>
            <a:ext cx="4343400" cy="2606675"/>
          </a:xfrm>
          <a:prstGeom prst="rect">
            <a:avLst/>
          </a:prstGeom>
          <a:noFill/>
          <a:ln w="9525">
            <a:noFill/>
            <a:miter lim="800000"/>
            <a:headEnd/>
            <a:tailEnd/>
          </a:ln>
        </p:spPr>
      </p:pic>
    </p:spTree>
    <p:extLst>
      <p:ext uri="{BB962C8B-B14F-4D97-AF65-F5344CB8AC3E}">
        <p14:creationId xmlns:p14="http://schemas.microsoft.com/office/powerpoint/2010/main" val="201055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Probe Loading</a:t>
            </a:r>
          </a:p>
        </p:txBody>
      </p:sp>
      <p:sp>
        <p:nvSpPr>
          <p:cNvPr id="16" name="TextBox 15"/>
          <p:cNvSpPr txBox="1">
            <a:spLocks noChangeArrowheads="1"/>
          </p:cNvSpPr>
          <p:nvPr/>
        </p:nvSpPr>
        <p:spPr bwMode="auto">
          <a:xfrm>
            <a:off x="381000" y="1056736"/>
            <a:ext cx="5105400" cy="720197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Probe loading is when connecting the oscilloscope’s probe to the device actually changes the signals in the device by loading down the circuit causing voltage levels to fall</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This is usually caused when the input impedance of the scope is insufficient and the scope itself becomes a relevant path to ground for current within the circuit</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With 99M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and 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in series, 50 mV should be present across the 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resistor</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grpSp>
        <p:nvGrpSpPr>
          <p:cNvPr id="2" name="Group 1"/>
          <p:cNvGrpSpPr/>
          <p:nvPr/>
        </p:nvGrpSpPr>
        <p:grpSpPr>
          <a:xfrm>
            <a:off x="5392531" y="979056"/>
            <a:ext cx="4643238" cy="4194389"/>
            <a:chOff x="5392531" y="979056"/>
            <a:chExt cx="4643238" cy="4194389"/>
          </a:xfrm>
        </p:grpSpPr>
        <p:grpSp>
          <p:nvGrpSpPr>
            <p:cNvPr id="34827" name="Group 34826"/>
            <p:cNvGrpSpPr/>
            <p:nvPr/>
          </p:nvGrpSpPr>
          <p:grpSpPr>
            <a:xfrm>
              <a:off x="6286205" y="1447800"/>
              <a:ext cx="3543300" cy="3230048"/>
              <a:chOff x="6515100" y="865702"/>
              <a:chExt cx="3543300" cy="3230048"/>
            </a:xfrm>
          </p:grpSpPr>
          <p:sp>
            <p:nvSpPr>
              <p:cNvPr id="22" name="Oval 21"/>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6" name="Group 34825"/>
              <p:cNvGrpSpPr/>
              <p:nvPr/>
            </p:nvGrpSpPr>
            <p:grpSpPr>
              <a:xfrm>
                <a:off x="6781800" y="865702"/>
                <a:ext cx="3276600" cy="3230048"/>
                <a:chOff x="6781800" y="865702"/>
                <a:chExt cx="3276600" cy="3230048"/>
              </a:xfrm>
            </p:grpSpPr>
            <p:cxnSp>
              <p:nvCxnSpPr>
                <p:cNvPr id="19" name="Straight Connector 18"/>
                <p:cNvCxnSpPr>
                  <a:cxnSpLocks/>
                </p:cNvCxnSpPr>
                <p:nvPr/>
              </p:nvCxnSpPr>
              <p:spPr>
                <a:xfrm>
                  <a:off x="6781800" y="2743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972300" y="2313590"/>
                  <a:ext cx="0" cy="353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6781800" y="250409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972300" y="4093893"/>
                  <a:ext cx="282334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23" name="Group 34822"/>
                <p:cNvGrpSpPr/>
                <p:nvPr/>
              </p:nvGrpSpPr>
              <p:grpSpPr>
                <a:xfrm>
                  <a:off x="7728388" y="865702"/>
                  <a:ext cx="1158109" cy="685800"/>
                  <a:chOff x="8366891" y="2667000"/>
                  <a:chExt cx="1158109" cy="685800"/>
                </a:xfrm>
              </p:grpSpPr>
              <p:cxnSp>
                <p:nvCxnSpPr>
                  <p:cNvPr id="35" name="Straight Connector 34"/>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9136445" y="2259395"/>
                  <a:ext cx="1158109" cy="685800"/>
                  <a:chOff x="8366891" y="2667000"/>
                  <a:chExt cx="1158109" cy="685800"/>
                </a:xfrm>
              </p:grpSpPr>
              <p:cxnSp>
                <p:nvCxnSpPr>
                  <p:cNvPr id="49" name="Straight Connector 48"/>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cxnSpLocks/>
                </p:cNvCxnSpPr>
                <p:nvPr/>
              </p:nvCxnSpPr>
              <p:spPr>
                <a:xfrm flipV="1">
                  <a:off x="9627473" y="1125834"/>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9774620" y="318135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828" name="TextBox 34827"/>
            <p:cNvSpPr txBox="1"/>
            <p:nvPr/>
          </p:nvSpPr>
          <p:spPr>
            <a:xfrm>
              <a:off x="5392531" y="2824992"/>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5 VDC</a:t>
              </a:r>
            </a:p>
          </p:txBody>
        </p:sp>
        <p:sp>
          <p:nvSpPr>
            <p:cNvPr id="62" name="TextBox 61"/>
            <p:cNvSpPr txBox="1"/>
            <p:nvPr/>
          </p:nvSpPr>
          <p:spPr>
            <a:xfrm>
              <a:off x="6958573" y="97905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99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63" name="TextBox 62"/>
            <p:cNvSpPr txBox="1"/>
            <p:nvPr/>
          </p:nvSpPr>
          <p:spPr>
            <a:xfrm>
              <a:off x="7452558" y="315972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33" name="Oval 32"/>
            <p:cNvSpPr/>
            <p:nvPr/>
          </p:nvSpPr>
          <p:spPr>
            <a:xfrm>
              <a:off x="9306910" y="1641561"/>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846131" y="1271750"/>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0.05 V</a:t>
              </a:r>
            </a:p>
          </p:txBody>
        </p:sp>
        <p:sp>
          <p:nvSpPr>
            <p:cNvPr id="97" name="Oval 96"/>
            <p:cNvSpPr/>
            <p:nvPr/>
          </p:nvSpPr>
          <p:spPr>
            <a:xfrm>
              <a:off x="9459310" y="4593020"/>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020208" y="4773335"/>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grpSp>
    </p:spTree>
    <p:extLst>
      <p:ext uri="{BB962C8B-B14F-4D97-AF65-F5344CB8AC3E}">
        <p14:creationId xmlns:p14="http://schemas.microsoft.com/office/powerpoint/2010/main" val="39880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pitchFamily="34" charset="-128"/>
              </a:rPr>
              <a:t>Signal and Instrument Basics</a:t>
            </a:r>
            <a:endParaRPr lang="en-US" dirty="0"/>
          </a:p>
        </p:txBody>
      </p:sp>
      <p:sp>
        <p:nvSpPr>
          <p:cNvPr id="3" name="Content Placeholder 2"/>
          <p:cNvSpPr>
            <a:spLocks noGrp="1"/>
          </p:cNvSpPr>
          <p:nvPr>
            <p:ph sz="quarter" idx="10"/>
          </p:nvPr>
        </p:nvSpPr>
        <p:spPr>
          <a:xfrm>
            <a:off x="527051" y="838200"/>
            <a:ext cx="11137900" cy="5410200"/>
          </a:xfrm>
        </p:spPr>
        <p:txBody>
          <a:bodyPr/>
          <a:lstStyle/>
          <a:p>
            <a:pPr marL="179388" indent="-250825"/>
            <a:r>
              <a:rPr lang="en-US" sz="2000" dirty="0">
                <a:latin typeface="Calibri" panose="020F0502020204030204" pitchFamily="34" charset="0"/>
                <a:ea typeface="SimHei" pitchFamily="2" charset="-122"/>
                <a:cs typeface="Arial" panose="020B0604020202020204" pitchFamily="34" charset="0"/>
              </a:rPr>
              <a:t>Ohm’s Law &amp; DC Measurements </a:t>
            </a:r>
          </a:p>
          <a:p>
            <a:pPr marL="179388" indent="-250825"/>
            <a:r>
              <a:rPr lang="en-US" sz="2000" dirty="0">
                <a:latin typeface="Calibri" panose="020F0502020204030204" pitchFamily="34" charset="0"/>
                <a:ea typeface="SimHei" pitchFamily="2" charset="-122"/>
                <a:cs typeface="Arial" panose="020B0604020202020204" pitchFamily="34" charset="0"/>
              </a:rPr>
              <a:t>How a multimeter works</a:t>
            </a:r>
          </a:p>
          <a:p>
            <a:pPr marL="179388" indent="-250825"/>
            <a:r>
              <a:rPr lang="en-US" sz="2000" dirty="0">
                <a:latin typeface="Calibri" panose="020F0502020204030204" pitchFamily="34" charset="0"/>
                <a:ea typeface="SimHei" pitchFamily="2" charset="-122"/>
                <a:cs typeface="Arial" panose="020B0604020202020204" pitchFamily="34" charset="0"/>
              </a:rPr>
              <a:t>Peak to Peak vs RMS measurements</a:t>
            </a:r>
          </a:p>
          <a:p>
            <a:pPr marL="579438" lvl="1" indent="-250825"/>
            <a:r>
              <a:rPr lang="en-US" sz="1600" dirty="0">
                <a:latin typeface="Calibri" panose="020F0502020204030204" pitchFamily="34" charset="0"/>
                <a:ea typeface="SimHei" pitchFamily="2" charset="-122"/>
                <a:cs typeface="Arial" panose="020B0604020202020204" pitchFamily="34" charset="0"/>
              </a:rPr>
              <a:t>Sine waves and AC measurements</a:t>
            </a:r>
          </a:p>
          <a:p>
            <a:pPr indent="-250825"/>
            <a:r>
              <a:rPr lang="en-US" sz="2000" dirty="0">
                <a:latin typeface="Calibri" panose="020F0502020204030204" pitchFamily="34" charset="0"/>
                <a:ea typeface="SimHei" pitchFamily="2" charset="-122"/>
                <a:cs typeface="Arial" panose="020B0604020202020204" pitchFamily="34" charset="0"/>
              </a:rPr>
              <a:t>Digital Oscilloscopes Basics</a:t>
            </a:r>
          </a:p>
          <a:p>
            <a:pPr lvl="1" indent="-250825"/>
            <a:r>
              <a:rPr lang="en-US" sz="1600" dirty="0">
                <a:latin typeface="Calibri" panose="020F0502020204030204" pitchFamily="34" charset="0"/>
                <a:ea typeface="SimHei" pitchFamily="2" charset="-122"/>
                <a:cs typeface="Arial" panose="020B0604020202020204" pitchFamily="34" charset="0"/>
              </a:rPr>
              <a:t>How Deep Memory &amp; Sample Rate work together</a:t>
            </a:r>
          </a:p>
          <a:p>
            <a:pPr lvl="1" indent="-250825"/>
            <a:r>
              <a:rPr lang="en-US" sz="1600" dirty="0">
                <a:latin typeface="Calibri" panose="020F0502020204030204" pitchFamily="34" charset="0"/>
                <a:ea typeface="SimHei" pitchFamily="2" charset="-122"/>
                <a:cs typeface="Arial" panose="020B0604020202020204" pitchFamily="34" charset="0"/>
              </a:rPr>
              <a:t>Triggering</a:t>
            </a:r>
          </a:p>
          <a:p>
            <a:pPr lvl="1" indent="-250825"/>
            <a:r>
              <a:rPr lang="en-US" sz="1600" dirty="0">
                <a:latin typeface="Calibri" panose="020F0502020204030204" pitchFamily="34" charset="0"/>
                <a:ea typeface="SimHei" pitchFamily="2" charset="-122"/>
                <a:cs typeface="Arial" panose="020B0604020202020204" pitchFamily="34" charset="0"/>
              </a:rPr>
              <a:t>Digital vs Analog Channels</a:t>
            </a:r>
            <a:endParaRPr lang="en-US" sz="2000" dirty="0">
              <a:latin typeface="Calibri" panose="020F0502020204030204" pitchFamily="34" charset="0"/>
              <a:ea typeface="SimHei" pitchFamily="2" charset="-122"/>
              <a:cs typeface="Arial" panose="020B0604020202020204" pitchFamily="34" charset="0"/>
            </a:endParaRPr>
          </a:p>
          <a:p>
            <a:pPr lvl="1" indent="-250825"/>
            <a:r>
              <a:rPr lang="en-US" sz="1600" dirty="0">
                <a:latin typeface="Calibri" panose="020F0502020204030204" pitchFamily="34" charset="0"/>
                <a:ea typeface="SimHei" pitchFamily="2" charset="-122"/>
                <a:cs typeface="Arial" panose="020B0604020202020204" pitchFamily="34" charset="0"/>
              </a:rPr>
              <a:t>Scope: potential sources of error</a:t>
            </a:r>
          </a:p>
          <a:p>
            <a:pPr lvl="2" indent="-250825"/>
            <a:r>
              <a:rPr lang="en-US" sz="1600" dirty="0">
                <a:latin typeface="Calibri" panose="020F0502020204030204" pitchFamily="34" charset="0"/>
                <a:ea typeface="SimHei" pitchFamily="2" charset="-122"/>
                <a:cs typeface="Arial" panose="020B0604020202020204" pitchFamily="34" charset="0"/>
              </a:rPr>
              <a:t>Sampling, Bandwidth &amp; Rise Time</a:t>
            </a:r>
          </a:p>
          <a:p>
            <a:pPr lvl="2" indent="-250825"/>
            <a:r>
              <a:rPr lang="en-US" sz="1600" dirty="0">
                <a:latin typeface="Calibri" panose="020F0502020204030204" pitchFamily="34" charset="0"/>
                <a:ea typeface="SimHei" pitchFamily="2" charset="-122"/>
                <a:cs typeface="Arial" panose="020B0604020202020204" pitchFamily="34" charset="0"/>
              </a:rPr>
              <a:t>Waveform Capture Rate</a:t>
            </a:r>
          </a:p>
          <a:p>
            <a:pPr lvl="2" indent="-250825"/>
            <a:r>
              <a:rPr lang="en-US" sz="1600" dirty="0">
                <a:latin typeface="Calibri" panose="020F0502020204030204" pitchFamily="34" charset="0"/>
                <a:ea typeface="SimHei" pitchFamily="2" charset="-122"/>
                <a:cs typeface="Arial" panose="020B0604020202020204" pitchFamily="34" charset="0"/>
              </a:rPr>
              <a:t>Signal Acquisition Techniques</a:t>
            </a:r>
          </a:p>
          <a:p>
            <a:pPr lvl="2" indent="-250825"/>
            <a:r>
              <a:rPr lang="en-US" sz="1600" dirty="0">
                <a:latin typeface="Calibri" panose="020F0502020204030204" pitchFamily="34" charset="0"/>
                <a:ea typeface="SimHei" pitchFamily="2" charset="-122"/>
                <a:cs typeface="Arial" panose="020B0604020202020204" pitchFamily="34" charset="0"/>
              </a:rPr>
              <a:t>AC/DC Coupling</a:t>
            </a:r>
          </a:p>
          <a:p>
            <a:pPr lvl="2" indent="-250825"/>
            <a:r>
              <a:rPr lang="en-US" sz="1600" dirty="0">
                <a:latin typeface="Calibri" panose="020F0502020204030204" pitchFamily="34" charset="0"/>
                <a:ea typeface="SimHei" pitchFamily="2" charset="-122"/>
                <a:cs typeface="Arial" panose="020B0604020202020204" pitchFamily="34" charset="0"/>
              </a:rPr>
              <a:t>Probe loading &amp; compensation</a:t>
            </a:r>
          </a:p>
          <a:p>
            <a:pPr marL="179388" indent="-250825"/>
            <a:r>
              <a:rPr lang="en-US" sz="2000" dirty="0">
                <a:latin typeface="Calibri" panose="020F0502020204030204" pitchFamily="34" charset="0"/>
                <a:ea typeface="SimHei" pitchFamily="2" charset="-122"/>
                <a:cs typeface="Arial" panose="020B0604020202020204" pitchFamily="34" charset="0"/>
              </a:rPr>
              <a:t>Square, Ramp, and </a:t>
            </a:r>
            <a:r>
              <a:rPr lang="en-US" sz="2000" dirty="0" err="1">
                <a:latin typeface="Calibri" panose="020F0502020204030204" pitchFamily="34" charset="0"/>
                <a:ea typeface="SimHei" pitchFamily="2" charset="-122"/>
                <a:cs typeface="Arial" panose="020B0604020202020204" pitchFamily="34" charset="0"/>
              </a:rPr>
              <a:t>Sawtooth</a:t>
            </a:r>
            <a:r>
              <a:rPr lang="en-US" sz="2000" dirty="0">
                <a:latin typeface="Calibri" panose="020F0502020204030204" pitchFamily="34" charset="0"/>
                <a:ea typeface="SimHei" pitchFamily="2" charset="-122"/>
                <a:cs typeface="Arial" panose="020B0604020202020204" pitchFamily="34" charset="0"/>
              </a:rPr>
              <a:t> waveforms</a:t>
            </a:r>
          </a:p>
          <a:p>
            <a:pPr marL="579438" lvl="1" indent="-250825"/>
            <a:r>
              <a:rPr lang="en-US" sz="1600" dirty="0">
                <a:latin typeface="Calibri" panose="020F0502020204030204" pitchFamily="34" charset="0"/>
                <a:ea typeface="SimHei" pitchFamily="2" charset="-122"/>
                <a:cs typeface="Arial" panose="020B0604020202020204" pitchFamily="34" charset="0"/>
              </a:rPr>
              <a:t>Understanding Signal Harmonics</a:t>
            </a:r>
          </a:p>
          <a:p>
            <a:pPr marL="179388" indent="-250825"/>
            <a:r>
              <a:rPr lang="en-US" sz="2000" dirty="0">
                <a:latin typeface="Calibri" panose="020F0502020204030204" pitchFamily="34" charset="0"/>
                <a:ea typeface="SimHei" pitchFamily="2" charset="-122"/>
                <a:cs typeface="Arial" panose="020B0604020202020204" pitchFamily="34" charset="0"/>
              </a:rPr>
              <a:t>Summary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466" t="20601" r="3593" b="23998"/>
          <a:stretch/>
        </p:blipFill>
        <p:spPr>
          <a:xfrm>
            <a:off x="6899816" y="921834"/>
            <a:ext cx="5174167" cy="236405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270" b="9332"/>
          <a:stretch/>
        </p:blipFill>
        <p:spPr>
          <a:xfrm>
            <a:off x="6858000" y="3505200"/>
            <a:ext cx="5257800" cy="2642840"/>
          </a:xfrm>
          <a:prstGeom prst="rect">
            <a:avLst/>
          </a:prstGeom>
        </p:spPr>
      </p:pic>
    </p:spTree>
    <p:extLst>
      <p:ext uri="{BB962C8B-B14F-4D97-AF65-F5344CB8AC3E}">
        <p14:creationId xmlns:p14="http://schemas.microsoft.com/office/powerpoint/2010/main" val="172698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p:cNvSpPr/>
          <p:nvPr/>
        </p:nvSpPr>
        <p:spPr>
          <a:xfrm>
            <a:off x="10006868" y="1056736"/>
            <a:ext cx="1956532" cy="3619255"/>
          </a:xfrm>
          <a:prstGeom prst="roundRect">
            <a:avLst/>
          </a:prstGeom>
          <a:solidFill>
            <a:schemeClr val="accent1">
              <a:alpha val="39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Probe Loading</a:t>
            </a:r>
          </a:p>
        </p:txBody>
      </p:sp>
      <p:sp>
        <p:nvSpPr>
          <p:cNvPr id="16" name="TextBox 15"/>
          <p:cNvSpPr txBox="1">
            <a:spLocks noChangeArrowheads="1"/>
          </p:cNvSpPr>
          <p:nvPr/>
        </p:nvSpPr>
        <p:spPr bwMode="auto">
          <a:xfrm>
            <a:off x="381000" y="1056736"/>
            <a:ext cx="5105400" cy="517064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in parallel with 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 500k</a:t>
            </a:r>
            <a:r>
              <a:rPr lang="el-GR" altLang="zh-CN" sz="2200" dirty="0">
                <a:latin typeface="Calibri" pitchFamily="34" charset="0"/>
                <a:cs typeface="Arial" pitchFamily="34" charset="0"/>
              </a:rPr>
              <a:t>Ω</a:t>
            </a:r>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With 99M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and 500k</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in series, 99.5% of the voltage presents across the 99M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resistor leaving only 0.025V across the scope input</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Avoid probe loading issues by understanding your source impedance. Use a DMM or high impedance probe to make these specialized measurements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grpSp>
        <p:nvGrpSpPr>
          <p:cNvPr id="34827" name="Group 34826"/>
          <p:cNvGrpSpPr/>
          <p:nvPr/>
        </p:nvGrpSpPr>
        <p:grpSpPr>
          <a:xfrm>
            <a:off x="6286205" y="1447800"/>
            <a:ext cx="3543300" cy="3230048"/>
            <a:chOff x="6515100" y="865702"/>
            <a:chExt cx="3543300" cy="3230048"/>
          </a:xfrm>
        </p:grpSpPr>
        <p:sp>
          <p:nvSpPr>
            <p:cNvPr id="22" name="Oval 21"/>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6" name="Group 34825"/>
            <p:cNvGrpSpPr/>
            <p:nvPr/>
          </p:nvGrpSpPr>
          <p:grpSpPr>
            <a:xfrm>
              <a:off x="6781800" y="865702"/>
              <a:ext cx="3276600" cy="3230048"/>
              <a:chOff x="6781800" y="865702"/>
              <a:chExt cx="3276600" cy="3230048"/>
            </a:xfrm>
          </p:grpSpPr>
          <p:cxnSp>
            <p:nvCxnSpPr>
              <p:cNvPr id="19" name="Straight Connector 18"/>
              <p:cNvCxnSpPr>
                <a:cxnSpLocks/>
              </p:cNvCxnSpPr>
              <p:nvPr/>
            </p:nvCxnSpPr>
            <p:spPr>
              <a:xfrm>
                <a:off x="6781800" y="2743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972300" y="2313590"/>
                <a:ext cx="0" cy="353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6781800" y="250409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972300" y="4093893"/>
                <a:ext cx="282334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23" name="Group 34822"/>
              <p:cNvGrpSpPr/>
              <p:nvPr/>
            </p:nvGrpSpPr>
            <p:grpSpPr>
              <a:xfrm>
                <a:off x="7728388" y="865702"/>
                <a:ext cx="1158109" cy="685800"/>
                <a:chOff x="8366891" y="2667000"/>
                <a:chExt cx="1158109" cy="685800"/>
              </a:xfrm>
            </p:grpSpPr>
            <p:cxnSp>
              <p:nvCxnSpPr>
                <p:cNvPr id="35" name="Straight Connector 34"/>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9136445" y="2259395"/>
                <a:ext cx="1158109" cy="685800"/>
                <a:chOff x="8366891" y="2667000"/>
                <a:chExt cx="1158109" cy="685800"/>
              </a:xfrm>
            </p:grpSpPr>
            <p:cxnSp>
              <p:nvCxnSpPr>
                <p:cNvPr id="49" name="Straight Connector 48"/>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cxnSpLocks/>
              </p:cNvCxnSpPr>
              <p:nvPr/>
            </p:nvCxnSpPr>
            <p:spPr>
              <a:xfrm flipV="1">
                <a:off x="9627473" y="1125834"/>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9774620" y="318135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828" name="TextBox 34827"/>
          <p:cNvSpPr txBox="1"/>
          <p:nvPr/>
        </p:nvSpPr>
        <p:spPr>
          <a:xfrm>
            <a:off x="5392531" y="2824992"/>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5 VDC</a:t>
            </a:r>
          </a:p>
        </p:txBody>
      </p:sp>
      <p:sp>
        <p:nvSpPr>
          <p:cNvPr id="62" name="TextBox 61"/>
          <p:cNvSpPr txBox="1"/>
          <p:nvPr/>
        </p:nvSpPr>
        <p:spPr>
          <a:xfrm>
            <a:off x="6958573" y="97905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99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63" name="TextBox 62"/>
          <p:cNvSpPr txBox="1"/>
          <p:nvPr/>
        </p:nvSpPr>
        <p:spPr>
          <a:xfrm>
            <a:off x="7452558" y="315972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cxnSp>
        <p:nvCxnSpPr>
          <p:cNvPr id="64" name="Straight Connector 63"/>
          <p:cNvCxnSpPr>
            <a:cxnSpLocks/>
          </p:cNvCxnSpPr>
          <p:nvPr/>
        </p:nvCxnSpPr>
        <p:spPr>
          <a:xfrm flipH="1">
            <a:off x="9403831" y="2074679"/>
            <a:ext cx="1109858"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V="1">
            <a:off x="10258815" y="2767049"/>
            <a:ext cx="685800" cy="329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10258815" y="3325411"/>
            <a:ext cx="685800" cy="329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10258815" y="3096811"/>
            <a:ext cx="6858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10487415" y="2624501"/>
            <a:ext cx="457200" cy="1399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10258815" y="3655173"/>
            <a:ext cx="402020" cy="127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H="1" flipV="1">
            <a:off x="10506105" y="2074679"/>
            <a:ext cx="7584" cy="56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V="1">
            <a:off x="10660835" y="3782611"/>
            <a:ext cx="0" cy="332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9566745" y="4136792"/>
            <a:ext cx="1109858"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0006868" y="2901941"/>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94" name="TextBox 93"/>
          <p:cNvSpPr txBox="1"/>
          <p:nvPr/>
        </p:nvSpPr>
        <p:spPr>
          <a:xfrm>
            <a:off x="9796661" y="1144997"/>
            <a:ext cx="2185132"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Scope &amp; </a:t>
            </a:r>
          </a:p>
          <a:p>
            <a:pPr algn="ctr"/>
            <a:r>
              <a:rPr lang="en-US" sz="2000" b="1" dirty="0">
                <a:solidFill>
                  <a:schemeClr val="tx1"/>
                </a:solidFill>
                <a:latin typeface="Arial" pitchFamily="34" charset="0"/>
                <a:cs typeface="Arial" pitchFamily="34" charset="0"/>
              </a:rPr>
              <a:t>Probe</a:t>
            </a:r>
          </a:p>
        </p:txBody>
      </p:sp>
      <p:sp>
        <p:nvSpPr>
          <p:cNvPr id="33" name="Oval 32"/>
          <p:cNvSpPr/>
          <p:nvPr/>
        </p:nvSpPr>
        <p:spPr>
          <a:xfrm>
            <a:off x="9306910" y="1641561"/>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846131" y="1271750"/>
            <a:ext cx="1142344"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0.025 V</a:t>
            </a:r>
          </a:p>
        </p:txBody>
      </p:sp>
      <p:sp>
        <p:nvSpPr>
          <p:cNvPr id="97" name="Oval 96"/>
          <p:cNvSpPr/>
          <p:nvPr/>
        </p:nvSpPr>
        <p:spPr>
          <a:xfrm>
            <a:off x="9459310" y="4593020"/>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020208" y="4773335"/>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
        <p:nvSpPr>
          <p:cNvPr id="57" name="Rectangle 56"/>
          <p:cNvSpPr/>
          <p:nvPr/>
        </p:nvSpPr>
        <p:spPr>
          <a:xfrm>
            <a:off x="2133601" y="5703332"/>
            <a:ext cx="8326224" cy="430887"/>
          </a:xfrm>
          <a:prstGeom prst="rect">
            <a:avLst/>
          </a:prstGeom>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Demo: Probe loading on circuit results in measurement error</a:t>
            </a:r>
          </a:p>
        </p:txBody>
      </p:sp>
    </p:spTree>
    <p:extLst>
      <p:ext uri="{BB962C8B-B14F-4D97-AF65-F5344CB8AC3E}">
        <p14:creationId xmlns:p14="http://schemas.microsoft.com/office/powerpoint/2010/main" val="387417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Probe Compensation </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576943" y="1524000"/>
            <a:ext cx="4876800" cy="2123658"/>
          </a:xfrm>
          <a:prstGeom prst="rect">
            <a:avLst/>
          </a:prstGeom>
        </p:spPr>
        <p:txBody>
          <a:bodyPr wrap="square">
            <a:spAutoFit/>
          </a:bodyPr>
          <a:lstStyle/>
          <a:p>
            <a:pPr marL="342900" indent="-342900">
              <a:buFont typeface="Arial" panose="020B0604020202020204" pitchFamily="34" charset="0"/>
              <a:buChar char="•"/>
            </a:pPr>
            <a:r>
              <a:rPr lang="en-US" sz="2200" dirty="0">
                <a:latin typeface="Calibri" pitchFamily="34" charset="0"/>
                <a:cs typeface="Arial" pitchFamily="34" charset="0"/>
              </a:rPr>
              <a:t>Properly compensated probes ensure the highest signal fidelity. </a:t>
            </a:r>
          </a:p>
          <a:p>
            <a:pPr marL="342900" indent="-342900">
              <a:buFont typeface="Arial" panose="020B0604020202020204" pitchFamily="34" charset="0"/>
              <a:buChar char="•"/>
            </a:pPr>
            <a:endParaRPr lang="en-US" sz="2200" dirty="0">
              <a:latin typeface="Calibri" pitchFamily="34" charset="0"/>
              <a:cs typeface="Arial" pitchFamily="34" charset="0"/>
            </a:endParaRPr>
          </a:p>
          <a:p>
            <a:pPr marL="342900" indent="-342900">
              <a:buFont typeface="Arial" panose="020B0604020202020204" pitchFamily="34" charset="0"/>
              <a:buChar char="•"/>
            </a:pPr>
            <a:r>
              <a:rPr lang="en-US" sz="2200" dirty="0">
                <a:latin typeface="Calibri" pitchFamily="34" charset="0"/>
                <a:cs typeface="Arial" pitchFamily="34" charset="0"/>
              </a:rPr>
              <a:t>Use the probe compensation capacitor (C1) to balance your circuit. </a:t>
            </a:r>
          </a:p>
          <a:p>
            <a:pPr marL="342900" indent="-342900">
              <a:buFont typeface="Arial" panose="020B0604020202020204" pitchFamily="34" charset="0"/>
              <a:buChar char="•"/>
            </a:pPr>
            <a:r>
              <a:rPr lang="en-US" sz="2200" dirty="0">
                <a:latin typeface="Calibri" pitchFamily="34" charset="0"/>
                <a:cs typeface="Arial" pitchFamily="34" charset="0"/>
              </a:rPr>
              <a:t>     R1*C3 = R2*(C1+C2)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522" y="990600"/>
            <a:ext cx="56292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srcRect/>
          <a:stretch>
            <a:fillRect/>
          </a:stretch>
        </p:blipFill>
        <p:spPr bwMode="auto">
          <a:xfrm>
            <a:off x="8592160" y="3804138"/>
            <a:ext cx="3037132" cy="2221127"/>
          </a:xfrm>
          <a:prstGeom prst="rect">
            <a:avLst/>
          </a:prstGeom>
          <a:noFill/>
          <a:ln w="9525">
            <a:noFill/>
            <a:miter lim="800000"/>
            <a:headEnd/>
            <a:tailEnd/>
          </a:ln>
        </p:spPr>
      </p:pic>
      <p:pic>
        <p:nvPicPr>
          <p:cNvPr id="7" name="Picture 5"/>
          <p:cNvPicPr>
            <a:picLocks noChangeAspect="1" noChangeArrowheads="1"/>
          </p:cNvPicPr>
          <p:nvPr/>
        </p:nvPicPr>
        <p:blipFill>
          <a:blip r:embed="rId5"/>
          <a:srcRect/>
          <a:stretch>
            <a:fillRect/>
          </a:stretch>
        </p:blipFill>
        <p:spPr bwMode="auto">
          <a:xfrm>
            <a:off x="5011614" y="3810000"/>
            <a:ext cx="3125839" cy="2286000"/>
          </a:xfrm>
          <a:prstGeom prst="rect">
            <a:avLst/>
          </a:prstGeom>
          <a:noFill/>
          <a:ln w="9525">
            <a:noFill/>
            <a:miter lim="800000"/>
            <a:headEnd/>
            <a:tailEnd/>
          </a:ln>
        </p:spPr>
      </p:pic>
      <p:sp>
        <p:nvSpPr>
          <p:cNvPr id="9" name="Left Arrow 8"/>
          <p:cNvSpPr/>
          <p:nvPr/>
        </p:nvSpPr>
        <p:spPr>
          <a:xfrm rot="10800000">
            <a:off x="8148356" y="4572000"/>
            <a:ext cx="381000" cy="3810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04800" y="4762500"/>
            <a:ext cx="4561490" cy="1107996"/>
          </a:xfrm>
          <a:prstGeom prst="rect">
            <a:avLst/>
          </a:prstGeom>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Hands on: Connect the compensation test point and adjust the probe</a:t>
            </a:r>
          </a:p>
        </p:txBody>
      </p:sp>
    </p:spTree>
    <p:extLst>
      <p:ext uri="{BB962C8B-B14F-4D97-AF65-F5344CB8AC3E}">
        <p14:creationId xmlns:p14="http://schemas.microsoft.com/office/powerpoint/2010/main" val="78021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91800" cy="685800"/>
          </a:xfrm>
        </p:spPr>
        <p:txBody>
          <a:bodyPr/>
          <a:lstStyle/>
          <a:p>
            <a:r>
              <a:rPr lang="en-US" dirty="0">
                <a:latin typeface="Arial Unicode MS" pitchFamily="34" charset="-128"/>
              </a:rPr>
              <a:t>Signal Harmonics – Square, ramp, and </a:t>
            </a:r>
            <a:r>
              <a:rPr lang="en-US" dirty="0" err="1">
                <a:latin typeface="Arial Unicode MS" pitchFamily="34" charset="-128"/>
              </a:rPr>
              <a:t>sawtooth</a:t>
            </a:r>
            <a:r>
              <a:rPr lang="en-US" dirty="0">
                <a:latin typeface="Arial Unicode MS" pitchFamily="34" charset="-128"/>
              </a:rPr>
              <a:t> waves</a:t>
            </a:r>
            <a:endParaRPr lang="en-US" dirty="0"/>
          </a:p>
        </p:txBody>
      </p:sp>
      <p:sp>
        <p:nvSpPr>
          <p:cNvPr id="3" name="Content Placeholder 2"/>
          <p:cNvSpPr>
            <a:spLocks noGrp="1"/>
          </p:cNvSpPr>
          <p:nvPr>
            <p:ph sz="quarter" idx="10"/>
          </p:nvPr>
        </p:nvSpPr>
        <p:spPr>
          <a:xfrm>
            <a:off x="527051" y="914400"/>
            <a:ext cx="6026149" cy="5184775"/>
          </a:xfrm>
        </p:spPr>
        <p:txBody>
          <a:bodyPr/>
          <a:lstStyle/>
          <a:p>
            <a:pPr marL="179388" indent="-250825"/>
            <a:r>
              <a:rPr lang="en-US" sz="2400" dirty="0">
                <a:latin typeface="Calibri" panose="020F0502020204030204" pitchFamily="34" charset="0"/>
                <a:ea typeface="SimHei" pitchFamily="2" charset="-122"/>
                <a:cs typeface="Arial" panose="020B0604020202020204" pitchFamily="34" charset="0"/>
              </a:rPr>
              <a:t>Digital Oscilloscopes have the ability to measure in the frequency domain using an FFT (Fast Fourier Transform)</a:t>
            </a:r>
          </a:p>
          <a:p>
            <a:pPr marL="179388" indent="-250825"/>
            <a:r>
              <a:rPr lang="en-US" sz="2400" dirty="0">
                <a:latin typeface="Calibri" panose="020F0502020204030204" pitchFamily="34" charset="0"/>
                <a:ea typeface="SimHei" pitchFamily="2" charset="-122"/>
                <a:cs typeface="Arial" panose="020B0604020202020204" pitchFamily="34" charset="0"/>
              </a:rPr>
              <a:t>Complex waveforms have many harmonic components</a:t>
            </a:r>
          </a:p>
          <a:p>
            <a:pPr marL="179388" indent="-250825"/>
            <a:r>
              <a:rPr lang="en-US" sz="2400" dirty="0">
                <a:latin typeface="Calibri" panose="020F0502020204030204" pitchFamily="34" charset="0"/>
                <a:ea typeface="SimHei" pitchFamily="2" charset="-122"/>
                <a:cs typeface="Arial" panose="020B0604020202020204" pitchFamily="34" charset="0"/>
              </a:rPr>
              <a:t>Square and ramp waves have only odd harmonics</a:t>
            </a:r>
          </a:p>
          <a:p>
            <a:pPr marL="179388" indent="-250825"/>
            <a:r>
              <a:rPr lang="en-US" sz="2400" dirty="0" err="1">
                <a:latin typeface="Calibri" panose="020F0502020204030204" pitchFamily="34" charset="0"/>
                <a:ea typeface="SimHei" pitchFamily="2" charset="-122"/>
                <a:cs typeface="Arial" panose="020B0604020202020204" pitchFamily="34" charset="0"/>
              </a:rPr>
              <a:t>Sawtooth</a:t>
            </a:r>
            <a:r>
              <a:rPr lang="en-US" sz="2400" dirty="0">
                <a:latin typeface="Calibri" panose="020F0502020204030204" pitchFamily="34" charset="0"/>
                <a:ea typeface="SimHei" pitchFamily="2" charset="-122"/>
                <a:cs typeface="Arial" panose="020B0604020202020204" pitchFamily="34" charset="0"/>
              </a:rPr>
              <a:t> and asymmetric ramps or square waves include even harmonics</a:t>
            </a:r>
          </a:p>
          <a:p>
            <a:pPr marL="179388" indent="-250825"/>
            <a:endParaRPr lang="en-US" sz="2400" dirty="0">
              <a:latin typeface="Calibri" panose="020F0502020204030204" pitchFamily="34" charset="0"/>
              <a:ea typeface="SimHei" pitchFamily="2" charset="-122"/>
              <a:cs typeface="Arial" panose="020B0604020202020204" pitchFamily="34" charset="0"/>
            </a:endParaRPr>
          </a:p>
          <a:p>
            <a:pPr marL="179388" indent="-250825"/>
            <a:r>
              <a:rPr lang="en-US" sz="2400" dirty="0">
                <a:latin typeface="Calibri" panose="020F0502020204030204" pitchFamily="34" charset="0"/>
                <a:ea typeface="SimHei" pitchFamily="2" charset="-122"/>
                <a:cs typeface="Arial" panose="020B0604020202020204" pitchFamily="34" charset="0"/>
              </a:rPr>
              <a:t>Hands-on: look at the FFT of each signal type</a:t>
            </a:r>
          </a:p>
          <a:p>
            <a:pPr marL="179388" indent="-250825"/>
            <a:endParaRPr lang="en-US" sz="1600" baseline="30000" dirty="0">
              <a:latin typeface="Calibri" panose="020F0502020204030204" pitchFamily="34" charset="0"/>
              <a:ea typeface="SimHei" pitchFamily="2" charset="-122"/>
              <a:cs typeface="Arial" panose="020B0604020202020204" pitchFamily="34" charset="0"/>
            </a:endParaRPr>
          </a:p>
          <a:p>
            <a:pPr marL="179388" indent="-250825"/>
            <a:endParaRPr lang="en-US" sz="3600" dirty="0">
              <a:latin typeface="Calibri" panose="020F050202020403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832" y="1371600"/>
            <a:ext cx="5734168"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99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91800" cy="685800"/>
          </a:xfrm>
        </p:spPr>
        <p:txBody>
          <a:bodyPr/>
          <a:lstStyle/>
          <a:p>
            <a:r>
              <a:rPr lang="en-US" dirty="0">
                <a:latin typeface="Arial Unicode MS" pitchFamily="34" charset="-128"/>
              </a:rPr>
              <a:t>Signal Harmonics – Square, ramp, and </a:t>
            </a:r>
            <a:r>
              <a:rPr lang="en-US" dirty="0" err="1">
                <a:latin typeface="Arial Unicode MS" pitchFamily="34" charset="-128"/>
              </a:rPr>
              <a:t>sawtooth</a:t>
            </a:r>
            <a:r>
              <a:rPr lang="en-US" dirty="0">
                <a:latin typeface="Arial Unicode MS" pitchFamily="34" charset="-128"/>
              </a:rPr>
              <a:t> waves</a:t>
            </a:r>
            <a:endParaRPr lang="en-US" dirty="0"/>
          </a:p>
        </p:txBody>
      </p:sp>
      <p:sp>
        <p:nvSpPr>
          <p:cNvPr id="3" name="Content Placeholder 2"/>
          <p:cNvSpPr>
            <a:spLocks noGrp="1"/>
          </p:cNvSpPr>
          <p:nvPr>
            <p:ph sz="quarter" idx="10"/>
          </p:nvPr>
        </p:nvSpPr>
        <p:spPr>
          <a:xfrm>
            <a:off x="527051" y="914400"/>
            <a:ext cx="5568949" cy="5184775"/>
          </a:xfrm>
        </p:spPr>
        <p:txBody>
          <a:bodyPr/>
          <a:lstStyle/>
          <a:p>
            <a:pPr marL="179388" indent="-250825"/>
            <a:r>
              <a:rPr lang="en-US" sz="2400" dirty="0">
                <a:latin typeface="Calibri" panose="020F0502020204030204" pitchFamily="34" charset="0"/>
                <a:ea typeface="SimHei" pitchFamily="2" charset="-122"/>
                <a:cs typeface="Arial" panose="020B0604020202020204" pitchFamily="34" charset="0"/>
              </a:rPr>
              <a:t>Understand how these waves are created by emulating them</a:t>
            </a:r>
          </a:p>
          <a:p>
            <a:pPr marL="579438" lvl="1" indent="-250825"/>
            <a:r>
              <a:rPr lang="en-US" sz="2000" dirty="0">
                <a:latin typeface="Calibri" panose="020F0502020204030204" pitchFamily="34" charset="0"/>
                <a:ea typeface="SimHei" pitchFamily="2" charset="-122"/>
                <a:cs typeface="Arial" panose="020B0604020202020204" pitchFamily="34" charset="0"/>
              </a:rPr>
              <a:t>Square wave</a:t>
            </a:r>
          </a:p>
          <a:p>
            <a:pPr marL="979488" lvl="2" indent="-250825"/>
            <a:r>
              <a:rPr lang="en-US" sz="1600" dirty="0">
                <a:latin typeface="Calibri" panose="020F0502020204030204" pitchFamily="34" charset="0"/>
                <a:ea typeface="SimHei" pitchFamily="2" charset="-122"/>
                <a:cs typeface="Arial" panose="020B0604020202020204" pitchFamily="34" charset="0"/>
              </a:rPr>
              <a:t>3</a:t>
            </a:r>
            <a:r>
              <a:rPr lang="en-US" sz="1600" baseline="30000" dirty="0">
                <a:latin typeface="Calibri" panose="020F0502020204030204" pitchFamily="34" charset="0"/>
                <a:ea typeface="SimHei" pitchFamily="2" charset="-122"/>
                <a:cs typeface="Arial" panose="020B0604020202020204" pitchFamily="34" charset="0"/>
              </a:rPr>
              <a:t>rd</a:t>
            </a:r>
            <a:r>
              <a:rPr lang="en-US" sz="1600" dirty="0">
                <a:latin typeface="Calibri" panose="020F0502020204030204" pitchFamily="34" charset="0"/>
                <a:ea typeface="SimHei" pitchFamily="2" charset="-122"/>
                <a:cs typeface="Arial" panose="020B0604020202020204" pitchFamily="34" charset="0"/>
              </a:rPr>
              <a:t> harmonic is 1/3 * signal amplitude</a:t>
            </a:r>
          </a:p>
          <a:p>
            <a:pPr marL="579438" lvl="1" indent="-250825"/>
            <a:r>
              <a:rPr lang="en-US" sz="2000" dirty="0">
                <a:latin typeface="Calibri" panose="020F0502020204030204" pitchFamily="34" charset="0"/>
                <a:ea typeface="SimHei" pitchFamily="2" charset="-122"/>
                <a:cs typeface="Arial" panose="020B0604020202020204" pitchFamily="34" charset="0"/>
              </a:rPr>
              <a:t>Triangle wave</a:t>
            </a:r>
          </a:p>
          <a:p>
            <a:pPr marL="979488" lvl="2" indent="-250825"/>
            <a:r>
              <a:rPr lang="en-US" sz="1600" dirty="0">
                <a:latin typeface="Calibri" panose="020F0502020204030204" pitchFamily="34" charset="0"/>
                <a:ea typeface="SimHei" pitchFamily="2" charset="-122"/>
                <a:cs typeface="Arial" panose="020B0604020202020204" pitchFamily="34" charset="0"/>
              </a:rPr>
              <a:t>3</a:t>
            </a:r>
            <a:r>
              <a:rPr lang="en-US" sz="1600" baseline="30000" dirty="0">
                <a:latin typeface="Calibri" panose="020F0502020204030204" pitchFamily="34" charset="0"/>
                <a:ea typeface="SimHei" pitchFamily="2" charset="-122"/>
                <a:cs typeface="Arial" panose="020B0604020202020204" pitchFamily="34" charset="0"/>
              </a:rPr>
              <a:t>rd</a:t>
            </a:r>
            <a:r>
              <a:rPr lang="en-US" sz="1600" dirty="0">
                <a:latin typeface="Calibri" panose="020F0502020204030204" pitchFamily="34" charset="0"/>
                <a:ea typeface="SimHei" pitchFamily="2" charset="-122"/>
                <a:cs typeface="Arial" panose="020B0604020202020204" pitchFamily="34" charset="0"/>
              </a:rPr>
              <a:t> harmonic is 1/3</a:t>
            </a:r>
            <a:r>
              <a:rPr lang="en-US" sz="1600" baseline="30000" dirty="0">
                <a:latin typeface="Calibri" panose="020F0502020204030204" pitchFamily="34" charset="0"/>
                <a:ea typeface="SimHei" pitchFamily="2" charset="-122"/>
                <a:cs typeface="Arial" panose="020B0604020202020204" pitchFamily="34" charset="0"/>
              </a:rPr>
              <a:t>2 * </a:t>
            </a:r>
            <a:r>
              <a:rPr lang="en-US" sz="1600" dirty="0">
                <a:latin typeface="Calibri" panose="020F0502020204030204" pitchFamily="34" charset="0"/>
                <a:ea typeface="SimHei" pitchFamily="2" charset="-122"/>
                <a:cs typeface="Arial" panose="020B0604020202020204" pitchFamily="34" charset="0"/>
              </a:rPr>
              <a:t>signal amplitude and 180 degrees out of phase</a:t>
            </a:r>
          </a:p>
          <a:p>
            <a:pPr marL="579438" lvl="1" indent="-250825"/>
            <a:r>
              <a:rPr lang="en-US" sz="2000" dirty="0" err="1">
                <a:latin typeface="Calibri" panose="020F0502020204030204" pitchFamily="34" charset="0"/>
                <a:ea typeface="SimHei" pitchFamily="2" charset="-122"/>
                <a:cs typeface="Arial" panose="020B0604020202020204" pitchFamily="34" charset="0"/>
              </a:rPr>
              <a:t>Sawtooth</a:t>
            </a:r>
            <a:r>
              <a:rPr lang="en-US" sz="2000" dirty="0">
                <a:latin typeface="Calibri" panose="020F0502020204030204" pitchFamily="34" charset="0"/>
                <a:ea typeface="SimHei" pitchFamily="2" charset="-122"/>
                <a:cs typeface="Arial" panose="020B0604020202020204" pitchFamily="34" charset="0"/>
              </a:rPr>
              <a:t> wave</a:t>
            </a:r>
          </a:p>
          <a:p>
            <a:pPr marL="979488" lvl="2" indent="-250825"/>
            <a:r>
              <a:rPr lang="en-US" sz="1600" dirty="0">
                <a:latin typeface="Calibri" panose="020F0502020204030204" pitchFamily="34" charset="0"/>
                <a:ea typeface="SimHei" pitchFamily="2" charset="-122"/>
                <a:cs typeface="Arial" panose="020B0604020202020204" pitchFamily="34" charset="0"/>
              </a:rPr>
              <a:t>2</a:t>
            </a:r>
            <a:r>
              <a:rPr lang="en-US" sz="1600" baseline="30000" dirty="0">
                <a:latin typeface="Calibri" panose="020F0502020204030204" pitchFamily="34" charset="0"/>
                <a:ea typeface="SimHei" pitchFamily="2" charset="-122"/>
                <a:cs typeface="Arial" panose="020B0604020202020204" pitchFamily="34" charset="0"/>
              </a:rPr>
              <a:t>nd</a:t>
            </a:r>
            <a:r>
              <a:rPr lang="en-US" sz="1600" dirty="0">
                <a:latin typeface="Calibri" panose="020F0502020204030204" pitchFamily="34" charset="0"/>
                <a:ea typeface="SimHei" pitchFamily="2" charset="-122"/>
                <a:cs typeface="Arial" panose="020B0604020202020204" pitchFamily="34" charset="0"/>
              </a:rPr>
              <a:t> harmonic is ½ of the signal amplitude </a:t>
            </a:r>
          </a:p>
          <a:p>
            <a:pPr marL="728663" lvl="2" indent="0">
              <a:buNone/>
            </a:pPr>
            <a:r>
              <a:rPr lang="en-US" sz="1600" dirty="0">
                <a:latin typeface="Calibri" panose="020F0502020204030204" pitchFamily="34" charset="0"/>
                <a:ea typeface="SimHei" pitchFamily="2" charset="-122"/>
                <a:cs typeface="Arial" panose="020B0604020202020204" pitchFamily="34" charset="0"/>
              </a:rPr>
              <a:t>		</a:t>
            </a:r>
            <a:r>
              <a:rPr lang="en-US" sz="1200" dirty="0">
                <a:latin typeface="Calibri" panose="020F0502020204030204" pitchFamily="34" charset="0"/>
                <a:ea typeface="SimHei" pitchFamily="2" charset="-122"/>
                <a:cs typeface="Arial" panose="020B0604020202020204" pitchFamily="34" charset="0"/>
              </a:rPr>
              <a:t>(cross zero negative together)</a:t>
            </a:r>
            <a:endParaRPr lang="en-US" dirty="0">
              <a:latin typeface="Calibri" panose="020F0502020204030204" pitchFamily="34" charset="0"/>
              <a:ea typeface="SimHei" pitchFamily="2" charset="-122"/>
              <a:cs typeface="Arial" panose="020B0604020202020204" pitchFamily="34" charset="0"/>
            </a:endParaRPr>
          </a:p>
          <a:p>
            <a:pPr marL="728663" lvl="2" indent="0">
              <a:buNone/>
            </a:pPr>
            <a:endParaRPr lang="en-US" dirty="0">
              <a:latin typeface="Calibri" panose="020F0502020204030204" pitchFamily="34" charset="0"/>
              <a:ea typeface="SimHei" pitchFamily="2" charset="-122"/>
              <a:cs typeface="Arial" panose="020B0604020202020204" pitchFamily="34" charset="0"/>
            </a:endParaRPr>
          </a:p>
          <a:p>
            <a:pPr marL="0" indent="0">
              <a:buNone/>
            </a:pPr>
            <a:r>
              <a:rPr lang="en-US" sz="2400" dirty="0">
                <a:latin typeface="Calibri" panose="020F0502020204030204" pitchFamily="34" charset="0"/>
                <a:ea typeface="SimHei" pitchFamily="2" charset="-122"/>
                <a:cs typeface="Arial" panose="020B0604020202020204" pitchFamily="34" charset="0"/>
              </a:rPr>
              <a:t>Hands on:</a:t>
            </a:r>
          </a:p>
          <a:p>
            <a:pPr marL="0" indent="0">
              <a:buNone/>
            </a:pPr>
            <a:r>
              <a:rPr lang="en-US" sz="2400" dirty="0">
                <a:latin typeface="Calibri" panose="020F0502020204030204" pitchFamily="34" charset="0"/>
                <a:ea typeface="SimHei" pitchFamily="2" charset="-122"/>
                <a:cs typeface="Arial" panose="020B0604020202020204" pitchFamily="34" charset="0"/>
              </a:rPr>
              <a:t>Use math to show sum of the first two harmonics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425" y="1600200"/>
            <a:ext cx="586054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05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pitchFamily="34" charset="-128"/>
              </a:rPr>
              <a:t>DMM Basics Summary</a:t>
            </a:r>
            <a:endParaRPr lang="en-US" dirty="0"/>
          </a:p>
        </p:txBody>
      </p:sp>
      <p:sp>
        <p:nvSpPr>
          <p:cNvPr id="3" name="Content Placeholder 2"/>
          <p:cNvSpPr>
            <a:spLocks noGrp="1"/>
          </p:cNvSpPr>
          <p:nvPr>
            <p:ph sz="quarter" idx="10"/>
          </p:nvPr>
        </p:nvSpPr>
        <p:spPr>
          <a:xfrm>
            <a:off x="527051" y="914400"/>
            <a:ext cx="6216649" cy="5184775"/>
          </a:xfrm>
        </p:spPr>
        <p:txBody>
          <a:bodyPr/>
          <a:lstStyle/>
          <a:p>
            <a:pPr marL="179388" indent="-250825"/>
            <a:r>
              <a:rPr lang="en-US" sz="2000" dirty="0">
                <a:latin typeface="Calibri" panose="020F0502020204030204" pitchFamily="34" charset="0"/>
                <a:ea typeface="SimHei" pitchFamily="2" charset="-122"/>
                <a:cs typeface="Arial" panose="020B0604020202020204" pitchFamily="34" charset="0"/>
              </a:rPr>
              <a:t>Understanding how a DMM makes measurements makes it easier to verify connections and debug issues</a:t>
            </a:r>
          </a:p>
          <a:p>
            <a:pPr marL="179388" indent="-250825"/>
            <a:endParaRPr lang="en-US" sz="14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Always be aware of the settings, connections, sensors, and device under test characteristics</a:t>
            </a:r>
          </a:p>
          <a:p>
            <a:pPr marL="179388" indent="-250825"/>
            <a:endParaRPr lang="en-US" sz="20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Adjust speed, ranging, and accuracy to optimize the measurements</a:t>
            </a:r>
          </a:p>
          <a:p>
            <a:pPr marL="179388" indent="-250825"/>
            <a:endParaRPr lang="en-US" sz="20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Select the correct measurement function for your signal type</a:t>
            </a:r>
          </a:p>
          <a:p>
            <a:pPr marL="179388" indent="-250825"/>
            <a:endParaRPr lang="en-US" sz="14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Use advanced features like measurement history and relative measurements </a:t>
            </a:r>
          </a:p>
          <a:p>
            <a:pPr marL="179388" indent="-250825"/>
            <a:endParaRPr lang="en-US" sz="2000" dirty="0">
              <a:latin typeface="Calibri" panose="020F0502020204030204" pitchFamily="34" charset="0"/>
              <a:ea typeface="SimHei" pitchFamily="2" charset="-122"/>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466" t="20601" r="3593" b="23998"/>
          <a:stretch/>
        </p:blipFill>
        <p:spPr>
          <a:xfrm>
            <a:off x="6993673" y="2438400"/>
            <a:ext cx="5174167" cy="2364058"/>
          </a:xfrm>
          <a:prstGeom prst="rect">
            <a:avLst/>
          </a:prstGeom>
        </p:spPr>
      </p:pic>
    </p:spTree>
    <p:extLst>
      <p:ext uri="{BB962C8B-B14F-4D97-AF65-F5344CB8AC3E}">
        <p14:creationId xmlns:p14="http://schemas.microsoft.com/office/powerpoint/2010/main" val="100750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pitchFamily="34" charset="-128"/>
              </a:rPr>
              <a:t>Oscilloscope Basics Summary</a:t>
            </a:r>
            <a:endParaRPr lang="en-US" dirty="0"/>
          </a:p>
        </p:txBody>
      </p:sp>
      <p:sp>
        <p:nvSpPr>
          <p:cNvPr id="3" name="Content Placeholder 2"/>
          <p:cNvSpPr>
            <a:spLocks noGrp="1"/>
          </p:cNvSpPr>
          <p:nvPr>
            <p:ph sz="quarter" idx="10"/>
          </p:nvPr>
        </p:nvSpPr>
        <p:spPr>
          <a:xfrm>
            <a:off x="527051" y="914400"/>
            <a:ext cx="6216649" cy="5184775"/>
          </a:xfrm>
        </p:spPr>
        <p:txBody>
          <a:bodyPr/>
          <a:lstStyle/>
          <a:p>
            <a:pPr marL="179388" indent="-250825"/>
            <a:r>
              <a:rPr lang="en-US" sz="2000" dirty="0">
                <a:latin typeface="Calibri" panose="020F0502020204030204" pitchFamily="34" charset="0"/>
                <a:ea typeface="SimHei" pitchFamily="2" charset="-122"/>
                <a:cs typeface="Arial" panose="020B0604020202020204" pitchFamily="34" charset="0"/>
              </a:rPr>
              <a:t>Understanding these common issues, settings, and signals and the theory behind them can help to avoid bad measurements</a:t>
            </a:r>
          </a:p>
          <a:p>
            <a:pPr marL="179388" indent="-250825"/>
            <a:endParaRPr lang="en-US" sz="14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Always be aware of the settings, connections, probes, and device under test characteristics</a:t>
            </a:r>
          </a:p>
          <a:p>
            <a:pPr marL="179388" indent="-250825"/>
            <a:endParaRPr lang="en-US" sz="20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Use advanced trigger modes to detect important signal characteristics quickly</a:t>
            </a:r>
          </a:p>
          <a:p>
            <a:pPr marL="179388" indent="-250825"/>
            <a:endParaRPr lang="en-US" sz="20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Use digital channels to simplify digital data on a computer bus or interconnect</a:t>
            </a:r>
          </a:p>
          <a:p>
            <a:pPr marL="179388" indent="-250825"/>
            <a:endParaRPr lang="en-US" sz="1400" dirty="0">
              <a:latin typeface="Calibri" panose="020F0502020204030204" pitchFamily="34" charset="0"/>
              <a:ea typeface="SimHei" pitchFamily="2" charset="-122"/>
              <a:cs typeface="Arial" panose="020B0604020202020204" pitchFamily="34" charset="0"/>
            </a:endParaRPr>
          </a:p>
          <a:p>
            <a:pPr marL="179388" indent="-250825"/>
            <a:r>
              <a:rPr lang="en-US" sz="2000" dirty="0">
                <a:latin typeface="Calibri" panose="020F0502020204030204" pitchFamily="34" charset="0"/>
                <a:ea typeface="SimHei" pitchFamily="2" charset="-122"/>
                <a:cs typeface="Arial" panose="020B0604020202020204" pitchFamily="34" charset="0"/>
              </a:rPr>
              <a:t>Use advanced features including FFT, math, and measurements to understand the nature of signals and errors</a:t>
            </a:r>
          </a:p>
          <a:p>
            <a:pPr marL="179388" indent="-250825"/>
            <a:endParaRPr lang="en-US" sz="2000" dirty="0">
              <a:latin typeface="Calibri" panose="020F0502020204030204" pitchFamily="34" charset="0"/>
              <a:ea typeface="SimHei" pitchFamily="2" charset="-122"/>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077" t="14051"/>
          <a:stretch/>
        </p:blipFill>
        <p:spPr>
          <a:xfrm>
            <a:off x="6743700" y="1066800"/>
            <a:ext cx="5524500" cy="3334804"/>
          </a:xfrm>
          <a:prstGeom prst="rect">
            <a:avLst/>
          </a:prstGeom>
        </p:spPr>
      </p:pic>
    </p:spTree>
    <p:extLst>
      <p:ext uri="{BB962C8B-B14F-4D97-AF65-F5344CB8AC3E}">
        <p14:creationId xmlns:p14="http://schemas.microsoft.com/office/powerpoint/2010/main" val="413457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pitchFamily="34" charset="-128"/>
              </a:rPr>
              <a:t>Additional Resources</a:t>
            </a:r>
            <a:endParaRPr lang="en-US" dirty="0"/>
          </a:p>
        </p:txBody>
      </p:sp>
      <p:sp>
        <p:nvSpPr>
          <p:cNvPr id="3" name="Content Placeholder 2"/>
          <p:cNvSpPr>
            <a:spLocks noGrp="1"/>
          </p:cNvSpPr>
          <p:nvPr>
            <p:ph sz="quarter" idx="10"/>
          </p:nvPr>
        </p:nvSpPr>
        <p:spPr>
          <a:xfrm>
            <a:off x="527051" y="914400"/>
            <a:ext cx="7702549" cy="5184775"/>
          </a:xfrm>
        </p:spPr>
        <p:txBody>
          <a:bodyPr/>
          <a:lstStyle/>
          <a:p>
            <a:pPr marL="179388" indent="-250825"/>
            <a:r>
              <a:rPr lang="en-US" sz="2400" dirty="0">
                <a:latin typeface="Calibri" panose="020F0502020204030204" pitchFamily="34" charset="0"/>
                <a:ea typeface="SimHei" pitchFamily="2" charset="-122"/>
                <a:cs typeface="Arial" panose="020B0604020202020204" pitchFamily="34" charset="0"/>
              </a:rPr>
              <a:t>Oscilloscope Basics website</a:t>
            </a:r>
          </a:p>
          <a:p>
            <a:pPr marL="579438" lvl="1" indent="-250825"/>
            <a:r>
              <a:rPr lang="en-US" sz="2000" dirty="0">
                <a:latin typeface="Calibri" panose="020F0502020204030204" pitchFamily="34" charset="0"/>
                <a:ea typeface="SimHei" pitchFamily="2" charset="-122"/>
                <a:cs typeface="Arial" panose="020B0604020202020204" pitchFamily="34" charset="0"/>
                <a:hlinkClick r:id="rId3"/>
              </a:rPr>
              <a:t>https://www.rigolna.com/basicsofscopes</a:t>
            </a:r>
            <a:endParaRPr lang="en-US" sz="2000" dirty="0">
              <a:latin typeface="Calibri" panose="020F0502020204030204" pitchFamily="34" charset="0"/>
              <a:ea typeface="SimHei" pitchFamily="2" charset="-122"/>
              <a:cs typeface="Arial" panose="020B0604020202020204" pitchFamily="34" charset="0"/>
            </a:endParaRPr>
          </a:p>
          <a:p>
            <a:pPr marL="979488" lvl="2" indent="-250825"/>
            <a:r>
              <a:rPr lang="en-US" sz="1600" dirty="0">
                <a:latin typeface="Calibri" panose="020F0502020204030204" pitchFamily="34" charset="0"/>
                <a:ea typeface="SimHei" pitchFamily="2" charset="-122"/>
                <a:cs typeface="Arial" panose="020B0604020202020204" pitchFamily="34" charset="0"/>
              </a:rPr>
              <a:t>Videos on topics covered today and many more including</a:t>
            </a:r>
          </a:p>
          <a:p>
            <a:pPr marL="1436688" lvl="3" indent="-250825"/>
            <a:r>
              <a:rPr lang="en-US" sz="1200" dirty="0">
                <a:latin typeface="Calibri" panose="020F0502020204030204" pitchFamily="34" charset="0"/>
                <a:ea typeface="SimHei" pitchFamily="2" charset="-122"/>
                <a:cs typeface="Arial" panose="020B0604020202020204" pitchFamily="34" charset="0"/>
              </a:rPr>
              <a:t>Introduction to Scopes</a:t>
            </a:r>
          </a:p>
          <a:p>
            <a:pPr marL="1436688" lvl="3" indent="-250825"/>
            <a:r>
              <a:rPr lang="en-US" sz="1200" dirty="0">
                <a:latin typeface="Calibri" panose="020F0502020204030204" pitchFamily="34" charset="0"/>
                <a:ea typeface="SimHei" pitchFamily="2" charset="-122"/>
                <a:cs typeface="Arial" panose="020B0604020202020204" pitchFamily="34" charset="0"/>
              </a:rPr>
              <a:t>Triggering</a:t>
            </a:r>
          </a:p>
          <a:p>
            <a:pPr marL="1436688" lvl="3" indent="-250825"/>
            <a:r>
              <a:rPr lang="en-US" sz="1200" dirty="0">
                <a:latin typeface="Calibri" panose="020F0502020204030204" pitchFamily="34" charset="0"/>
                <a:ea typeface="SimHei" pitchFamily="2" charset="-122"/>
                <a:cs typeface="Arial" panose="020B0604020202020204" pitchFamily="34" charset="0"/>
              </a:rPr>
              <a:t>Signal Integrity</a:t>
            </a:r>
          </a:p>
          <a:p>
            <a:pPr marL="1436688" lvl="3" indent="-250825"/>
            <a:r>
              <a:rPr lang="en-US" sz="1200" dirty="0">
                <a:latin typeface="Calibri" panose="020F0502020204030204" pitchFamily="34" charset="0"/>
                <a:ea typeface="SimHei" pitchFamily="2" charset="-122"/>
                <a:cs typeface="Arial" panose="020B0604020202020204" pitchFamily="34" charset="0"/>
              </a:rPr>
              <a:t>Advanced Analysis</a:t>
            </a:r>
          </a:p>
          <a:p>
            <a:pPr marL="179388" indent="-250825"/>
            <a:endParaRPr lang="en-US" sz="2400" dirty="0">
              <a:latin typeface="Calibri" panose="020F0502020204030204" pitchFamily="34" charset="0"/>
              <a:ea typeface="SimHei" pitchFamily="2" charset="-122"/>
              <a:cs typeface="Arial" panose="020B0604020202020204" pitchFamily="34" charset="0"/>
            </a:endParaRPr>
          </a:p>
          <a:p>
            <a:pPr marL="179388" indent="-250825"/>
            <a:r>
              <a:rPr lang="en-US" sz="2400" dirty="0">
                <a:latin typeface="Calibri" panose="020F0502020204030204" pitchFamily="34" charset="0"/>
                <a:ea typeface="SimHei" pitchFamily="2" charset="-122"/>
                <a:cs typeface="Arial" panose="020B0604020202020204" pitchFamily="34" charset="0"/>
              </a:rPr>
              <a:t>IoT web application videos and application notes</a:t>
            </a:r>
          </a:p>
          <a:p>
            <a:pPr marL="579438" lvl="1" indent="-250825"/>
            <a:r>
              <a:rPr lang="en-US" sz="1800" dirty="0">
                <a:latin typeface="Calibri" panose="020F0502020204030204" pitchFamily="34" charset="0"/>
                <a:ea typeface="SimHei" pitchFamily="2" charset="-122"/>
                <a:cs typeface="Arial" panose="020B0604020202020204" pitchFamily="34" charset="0"/>
                <a:hlinkClick r:id="rId4"/>
              </a:rPr>
              <a:t>https://www.rigolna.com/iot</a:t>
            </a:r>
            <a:endParaRPr lang="en-US" sz="1800" dirty="0">
              <a:latin typeface="Calibri" panose="020F0502020204030204" pitchFamily="34" charset="0"/>
              <a:ea typeface="SimHei" pitchFamily="2" charset="-122"/>
              <a:cs typeface="Arial" panose="020B0604020202020204" pitchFamily="34" charset="0"/>
            </a:endParaRPr>
          </a:p>
          <a:p>
            <a:pPr marL="979488" lvl="2" indent="-250825"/>
            <a:r>
              <a:rPr lang="en-US" sz="1400" dirty="0">
                <a:latin typeface="Calibri" panose="020F0502020204030204" pitchFamily="34" charset="0"/>
                <a:ea typeface="SimHei" pitchFamily="2" charset="-122"/>
                <a:cs typeface="Arial" panose="020B0604020202020204" pitchFamily="34" charset="0"/>
              </a:rPr>
              <a:t>Power Analysis</a:t>
            </a:r>
          </a:p>
          <a:p>
            <a:pPr marL="979488" lvl="2" indent="-250825"/>
            <a:r>
              <a:rPr lang="en-US" sz="1400" dirty="0">
                <a:latin typeface="Calibri" panose="020F0502020204030204" pitchFamily="34" charset="0"/>
                <a:ea typeface="SimHei" pitchFamily="2" charset="-122"/>
                <a:cs typeface="Arial" panose="020B0604020202020204" pitchFamily="34" charset="0"/>
              </a:rPr>
              <a:t>Serial Communication</a:t>
            </a:r>
          </a:p>
          <a:p>
            <a:pPr marL="979488" lvl="2" indent="-250825"/>
            <a:r>
              <a:rPr lang="en-US" sz="1400" dirty="0">
                <a:latin typeface="Calibri" panose="020F0502020204030204" pitchFamily="34" charset="0"/>
                <a:ea typeface="SimHei" pitchFamily="2" charset="-122"/>
                <a:cs typeface="Arial" panose="020B0604020202020204" pitchFamily="34" charset="0"/>
              </a:rPr>
              <a:t>Sensor Characterization</a:t>
            </a:r>
          </a:p>
          <a:p>
            <a:pPr marL="979488" lvl="2" indent="-250825"/>
            <a:r>
              <a:rPr lang="en-US" sz="1400" dirty="0">
                <a:latin typeface="Calibri" panose="020F0502020204030204" pitchFamily="34" charset="0"/>
                <a:ea typeface="SimHei" pitchFamily="2" charset="-122"/>
                <a:cs typeface="Arial" panose="020B0604020202020204" pitchFamily="34" charset="0"/>
              </a:rPr>
              <a:t>RF Signal Analysis</a:t>
            </a:r>
          </a:p>
          <a:p>
            <a:pPr marL="979488" lvl="2" indent="-250825"/>
            <a:endParaRPr lang="en-US" sz="1400" dirty="0">
              <a:latin typeface="Calibri" panose="020F0502020204030204" pitchFamily="34" charset="0"/>
              <a:ea typeface="SimHei" pitchFamily="2" charset="-122"/>
              <a:cs typeface="Arial" panose="020B0604020202020204" pitchFamily="34" charset="0"/>
            </a:endParaRPr>
          </a:p>
          <a:p>
            <a:pPr marL="179388" indent="-250825"/>
            <a:endParaRPr lang="en-US" sz="2000" dirty="0">
              <a:latin typeface="Calibri" panose="020F0502020204030204" pitchFamily="34" charset="0"/>
              <a:ea typeface="SimHei" pitchFamily="2" charset="-122"/>
              <a:cs typeface="Arial" panose="020B0604020202020204" pitchFamily="34" charset="0"/>
            </a:endParaRPr>
          </a:p>
          <a:p>
            <a:pPr marL="979488" lvl="2" indent="-250825"/>
            <a:endParaRPr lang="en-US" sz="1200" dirty="0">
              <a:latin typeface="Calibri" panose="020F0502020204030204" pitchFamily="34" charset="0"/>
              <a:ea typeface="SimHei" pitchFamily="2" charset="-122"/>
              <a:cs typeface="Arial" panose="020B0604020202020204" pitchFamily="34" charset="0"/>
            </a:endParaRPr>
          </a:p>
          <a:p>
            <a:pPr marL="179388" indent="-250825"/>
            <a:endParaRPr lang="en-US" sz="2000" dirty="0">
              <a:latin typeface="Calibri" panose="020F0502020204030204" pitchFamily="34" charset="0"/>
              <a:ea typeface="SimHei" pitchFamily="2" charset="-122"/>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077" t="14051"/>
          <a:stretch/>
        </p:blipFill>
        <p:spPr>
          <a:xfrm>
            <a:off x="8305800" y="1066800"/>
            <a:ext cx="3962400" cy="2391859"/>
          </a:xfrm>
          <a:prstGeom prst="rect">
            <a:avLst/>
          </a:prstGeom>
        </p:spPr>
      </p:pic>
    </p:spTree>
    <p:extLst>
      <p:ext uri="{BB962C8B-B14F-4D97-AF65-F5344CB8AC3E}">
        <p14:creationId xmlns:p14="http://schemas.microsoft.com/office/powerpoint/2010/main" val="188751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Ohm’s Law</a:t>
            </a:r>
          </a:p>
        </p:txBody>
      </p:sp>
      <p:sp>
        <p:nvSpPr>
          <p:cNvPr id="37893" name="TextBox 15"/>
          <p:cNvSpPr txBox="1">
            <a:spLocks noChangeArrowheads="1"/>
          </p:cNvSpPr>
          <p:nvPr/>
        </p:nvSpPr>
        <p:spPr bwMode="auto">
          <a:xfrm>
            <a:off x="278131" y="1071563"/>
            <a:ext cx="11609069" cy="2369880"/>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The first thing to learn to understand electrical measurements:  V = I*R</a:t>
            </a:r>
          </a:p>
          <a:p>
            <a:r>
              <a:rPr lang="en-US" altLang="zh-CN" sz="2400" dirty="0">
                <a:latin typeface="Calibri" pitchFamily="34" charset="0"/>
                <a:cs typeface="Arial" pitchFamily="34" charset="0"/>
              </a:rPr>
              <a:t>	Voltage = Current * Resistance     (V is in volts, I in amps, R is Ohms)</a:t>
            </a:r>
          </a:p>
          <a:p>
            <a:pPr>
              <a:buFont typeface="Arial" pitchFamily="34" charset="0"/>
              <a:buChar char="•"/>
            </a:pPr>
            <a:endParaRPr lang="en-CA" altLang="zh-CN" sz="2000" dirty="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grpSp>
        <p:nvGrpSpPr>
          <p:cNvPr id="10" name="Group 9"/>
          <p:cNvGrpSpPr/>
          <p:nvPr/>
        </p:nvGrpSpPr>
        <p:grpSpPr>
          <a:xfrm>
            <a:off x="7986400" y="2325222"/>
            <a:ext cx="3128140" cy="3230048"/>
            <a:chOff x="6515100" y="865702"/>
            <a:chExt cx="3128140" cy="3230048"/>
          </a:xfrm>
        </p:grpSpPr>
        <p:sp>
          <p:nvSpPr>
            <p:cNvPr id="19" name="Oval 18"/>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81800" y="865702"/>
              <a:ext cx="2861440" cy="3230048"/>
              <a:chOff x="6781800" y="865702"/>
              <a:chExt cx="2861440" cy="3230048"/>
            </a:xfrm>
          </p:grpSpPr>
          <p:cxnSp>
            <p:nvCxnSpPr>
              <p:cNvPr id="21" name="Straight Connector 20"/>
              <p:cNvCxnSpPr>
                <a:cxnSpLocks/>
              </p:cNvCxnSpPr>
              <p:nvPr/>
            </p:nvCxnSpPr>
            <p:spPr>
              <a:xfrm>
                <a:off x="6781800" y="2743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6972300" y="2313590"/>
                <a:ext cx="0" cy="353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781800" y="250409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6961149" y="4091929"/>
                <a:ext cx="2679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728388" y="865702"/>
                <a:ext cx="1158109" cy="685800"/>
                <a:chOff x="8366891" y="2667000"/>
                <a:chExt cx="1158109" cy="685800"/>
              </a:xfrm>
            </p:grpSpPr>
            <p:cxnSp>
              <p:nvCxnSpPr>
                <p:cNvPr id="38" name="Straight Connector 37"/>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a:cxnSpLocks/>
                <a:stCxn id="47" idx="0"/>
              </p:cNvCxnSpPr>
              <p:nvPr/>
            </p:nvCxnSpPr>
            <p:spPr>
              <a:xfrm flipH="1" flipV="1">
                <a:off x="9625013" y="1208602"/>
                <a:ext cx="5444" cy="131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endCxn id="47" idx="4"/>
              </p:cNvCxnSpPr>
              <p:nvPr/>
            </p:nvCxnSpPr>
            <p:spPr>
              <a:xfrm flipH="1" flipV="1">
                <a:off x="9630457" y="3036280"/>
                <a:ext cx="12292" cy="1059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a:off x="7092726" y="3702414"/>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VDC</a:t>
            </a:r>
          </a:p>
        </p:txBody>
      </p:sp>
      <p:sp>
        <p:nvSpPr>
          <p:cNvPr id="13" name="TextBox 12"/>
          <p:cNvSpPr txBox="1"/>
          <p:nvPr/>
        </p:nvSpPr>
        <p:spPr>
          <a:xfrm>
            <a:off x="8658768" y="1856478"/>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14" name="TextBox 13"/>
          <p:cNvSpPr txBox="1"/>
          <p:nvPr/>
        </p:nvSpPr>
        <p:spPr>
          <a:xfrm>
            <a:off x="10788638" y="4040858"/>
            <a:ext cx="66806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A</a:t>
            </a:r>
          </a:p>
        </p:txBody>
      </p:sp>
      <p:sp>
        <p:nvSpPr>
          <p:cNvPr id="15" name="Oval 14"/>
          <p:cNvSpPr/>
          <p:nvPr/>
        </p:nvSpPr>
        <p:spPr>
          <a:xfrm>
            <a:off x="11007105" y="2559204"/>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034644" y="5470442"/>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720403" y="5650757"/>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
        <p:nvSpPr>
          <p:cNvPr id="43" name="TextBox 15"/>
          <p:cNvSpPr txBox="1">
            <a:spLocks noChangeArrowheads="1"/>
          </p:cNvSpPr>
          <p:nvPr/>
        </p:nvSpPr>
        <p:spPr bwMode="auto">
          <a:xfrm>
            <a:off x="533400" y="3255820"/>
            <a:ext cx="6046469" cy="2923877"/>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Hands on tests:</a:t>
            </a:r>
          </a:p>
          <a:p>
            <a:r>
              <a:rPr lang="en-US" altLang="zh-CN" sz="2400" dirty="0">
                <a:latin typeface="Calibri" pitchFamily="34" charset="0"/>
                <a:cs typeface="Arial" pitchFamily="34" charset="0"/>
              </a:rPr>
              <a:t>	- setup power supply</a:t>
            </a:r>
          </a:p>
          <a:p>
            <a:r>
              <a:rPr lang="en-US" altLang="zh-CN" sz="2400" dirty="0">
                <a:latin typeface="Calibri" pitchFamily="34" charset="0"/>
                <a:cs typeface="Arial" pitchFamily="34" charset="0"/>
              </a:rPr>
              <a:t>	- measure and confirm voltage</a:t>
            </a:r>
          </a:p>
          <a:p>
            <a:r>
              <a:rPr lang="en-US" altLang="zh-CN" sz="2400" dirty="0">
                <a:latin typeface="Calibri" pitchFamily="34" charset="0"/>
                <a:cs typeface="Arial" pitchFamily="34" charset="0"/>
              </a:rPr>
              <a:t>	- measure current</a:t>
            </a:r>
          </a:p>
          <a:p>
            <a:r>
              <a:rPr lang="en-US" altLang="zh-CN" sz="2400" dirty="0">
                <a:latin typeface="Calibri" pitchFamily="34" charset="0"/>
                <a:cs typeface="Arial" pitchFamily="34" charset="0"/>
              </a:rPr>
              <a:t>	- identify resistor</a:t>
            </a:r>
          </a:p>
          <a:p>
            <a:r>
              <a:rPr lang="en-US" altLang="zh-CN" sz="2400" dirty="0">
                <a:latin typeface="Calibri" pitchFamily="34" charset="0"/>
                <a:cs typeface="Arial" pitchFamily="34" charset="0"/>
              </a:rPr>
              <a:t>	- calculate Power: P = V</a:t>
            </a:r>
            <a:r>
              <a:rPr lang="en-US" altLang="zh-CN" sz="2400" baseline="30000" dirty="0">
                <a:latin typeface="Calibri" pitchFamily="34" charset="0"/>
                <a:cs typeface="Arial" pitchFamily="34" charset="0"/>
              </a:rPr>
              <a:t>2</a:t>
            </a:r>
            <a:r>
              <a:rPr lang="en-US" altLang="zh-CN" sz="2400" dirty="0">
                <a:latin typeface="Calibri" pitchFamily="34" charset="0"/>
                <a:cs typeface="Arial" pitchFamily="34" charset="0"/>
              </a:rPr>
              <a:t>/R</a:t>
            </a:r>
            <a:endParaRPr lang="en-CA" altLang="zh-CN" sz="2000" dirty="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endParaRPr lang="zh-CN" altLang="en-US" sz="2000" dirty="0">
              <a:latin typeface="Calibri" panose="020F0502020204030204" pitchFamily="34" charset="0"/>
              <a:cs typeface="Times New Roman" pitchFamily="18" charset="0"/>
            </a:endParaRPr>
          </a:p>
        </p:txBody>
      </p:sp>
      <p:sp>
        <p:nvSpPr>
          <p:cNvPr id="47" name="Oval 46"/>
          <p:cNvSpPr/>
          <p:nvPr/>
        </p:nvSpPr>
        <p:spPr>
          <a:xfrm>
            <a:off x="10820400" y="3981450"/>
            <a:ext cx="562714" cy="5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39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Digital Multimeters</a:t>
            </a:r>
          </a:p>
        </p:txBody>
      </p:sp>
      <p:sp>
        <p:nvSpPr>
          <p:cNvPr id="37893" name="TextBox 15"/>
          <p:cNvSpPr txBox="1">
            <a:spLocks noChangeArrowheads="1"/>
          </p:cNvSpPr>
          <p:nvPr/>
        </p:nvSpPr>
        <p:spPr bwMode="auto">
          <a:xfrm>
            <a:off x="244677" y="1109828"/>
            <a:ext cx="11609069" cy="4401205"/>
          </a:xfrm>
          <a:prstGeom prst="rect">
            <a:avLst/>
          </a:prstGeom>
          <a:noFill/>
          <a:ln w="9525">
            <a:noFill/>
            <a:miter lim="800000"/>
            <a:headEnd/>
            <a:tailEnd/>
          </a:ln>
        </p:spPr>
        <p:txBody>
          <a:bodyPr wrap="square">
            <a:spAutoFit/>
          </a:bodyPr>
          <a:lstStyle/>
          <a:p>
            <a:pPr>
              <a:buFont typeface="Arial" pitchFamily="34" charset="0"/>
              <a:buChar char="•"/>
            </a:pPr>
            <a:r>
              <a:rPr lang="en-CA" altLang="zh-CN" sz="2000" dirty="0">
                <a:latin typeface="Calibri" pitchFamily="34" charset="0"/>
                <a:cs typeface="Arial" pitchFamily="34" charset="0"/>
              </a:rPr>
              <a:t>DMMs measure voltage with a high impedance connection</a:t>
            </a:r>
          </a:p>
          <a:p>
            <a:pPr lvl="1">
              <a:buFont typeface="Arial" pitchFamily="34" charset="0"/>
              <a:buChar char="•"/>
            </a:pPr>
            <a:r>
              <a:rPr lang="en-CA" altLang="zh-CN" sz="2000" dirty="0">
                <a:latin typeface="Calibri" pitchFamily="34" charset="0"/>
                <a:cs typeface="Arial" pitchFamily="34" charset="0"/>
              </a:rPr>
              <a:t>This means it draws very little current that might effect the circuit</a:t>
            </a:r>
          </a:p>
          <a:p>
            <a:pPr lvl="1">
              <a:buFont typeface="Arial" pitchFamily="34" charset="0"/>
              <a:buChar char="•"/>
            </a:pPr>
            <a:r>
              <a:rPr lang="en-CA" altLang="zh-CN" sz="2000" dirty="0">
                <a:latin typeface="Calibri" pitchFamily="34" charset="0"/>
                <a:cs typeface="Arial" pitchFamily="34" charset="0"/>
              </a:rPr>
              <a:t>This allows DMMs to measure up to 100s of Mega</a:t>
            </a:r>
            <a:r>
              <a:rPr lang="el-GR" sz="2000" dirty="0">
                <a:latin typeface="Arial" pitchFamily="34" charset="0"/>
                <a:cs typeface="Arial" pitchFamily="34" charset="0"/>
              </a:rPr>
              <a:t>Ω</a:t>
            </a:r>
            <a:r>
              <a:rPr lang="en-US" sz="2000" dirty="0">
                <a:latin typeface="Arial" pitchFamily="34" charset="0"/>
                <a:cs typeface="Arial" pitchFamily="34" charset="0"/>
              </a:rPr>
              <a:t>s</a:t>
            </a:r>
          </a:p>
          <a:p>
            <a:pPr>
              <a:buFont typeface="Arial" pitchFamily="34" charset="0"/>
              <a:buChar char="•"/>
            </a:pPr>
            <a:r>
              <a:rPr lang="en-US" sz="2000" dirty="0">
                <a:latin typeface="Calibri" pitchFamily="34" charset="0"/>
                <a:cs typeface="Arial" pitchFamily="34" charset="0"/>
              </a:rPr>
              <a:t>DMMs measure current with a low impedance connection</a:t>
            </a:r>
          </a:p>
          <a:p>
            <a:pPr lvl="1">
              <a:buFont typeface="Arial" pitchFamily="34" charset="0"/>
              <a:buChar char="•"/>
            </a:pPr>
            <a:r>
              <a:rPr lang="en-US" sz="2000" dirty="0">
                <a:latin typeface="Calibri" pitchFamily="34" charset="0"/>
                <a:cs typeface="Arial" pitchFamily="34" charset="0"/>
              </a:rPr>
              <a:t>This means there is very little voltage across the DMM</a:t>
            </a:r>
          </a:p>
          <a:p>
            <a:pPr lvl="1">
              <a:buFont typeface="Arial" pitchFamily="34" charset="0"/>
              <a:buChar char="•"/>
            </a:pPr>
            <a:r>
              <a:rPr lang="en-US" sz="2000" dirty="0">
                <a:latin typeface="Calibri" pitchFamily="34" charset="0"/>
                <a:cs typeface="Arial" pitchFamily="34" charset="0"/>
              </a:rPr>
              <a:t>This allows the DMM to measure current without disrupting the circuit</a:t>
            </a:r>
          </a:p>
          <a:p>
            <a:pPr>
              <a:buFont typeface="Arial" pitchFamily="34" charset="0"/>
              <a:buChar char="•"/>
            </a:pPr>
            <a:r>
              <a:rPr lang="en-US" sz="2000" dirty="0">
                <a:latin typeface="Calibri" pitchFamily="34" charset="0"/>
                <a:cs typeface="Arial" pitchFamily="34" charset="0"/>
              </a:rPr>
              <a:t>DMMs measure resistance by sourcing a small current and</a:t>
            </a:r>
          </a:p>
          <a:p>
            <a:pPr lvl="1"/>
            <a:r>
              <a:rPr lang="en-US" sz="2000" dirty="0">
                <a:latin typeface="Calibri" pitchFamily="34" charset="0"/>
                <a:cs typeface="Arial" pitchFamily="34" charset="0"/>
              </a:rPr>
              <a:t>measuring the resulting voltage</a:t>
            </a:r>
          </a:p>
          <a:p>
            <a:pPr>
              <a:buFont typeface="Arial" pitchFamily="34" charset="0"/>
              <a:buChar char="•"/>
            </a:pPr>
            <a:r>
              <a:rPr lang="en-US" sz="2000" dirty="0">
                <a:latin typeface="Calibri" pitchFamily="34" charset="0"/>
                <a:cs typeface="Arial" pitchFamily="34" charset="0"/>
              </a:rPr>
              <a:t>DMMs measure temperature by measuring the voltage of a</a:t>
            </a:r>
          </a:p>
          <a:p>
            <a:pPr lvl="1"/>
            <a:r>
              <a:rPr lang="en-US" sz="2000" dirty="0">
                <a:latin typeface="Calibri" pitchFamily="34" charset="0"/>
                <a:cs typeface="Arial" pitchFamily="34" charset="0"/>
              </a:rPr>
              <a:t>thermal junction of known materials</a:t>
            </a:r>
          </a:p>
          <a:p>
            <a:pPr lvl="1">
              <a:buFont typeface="Arial" pitchFamily="34" charset="0"/>
              <a:buChar char="•"/>
            </a:pPr>
            <a:r>
              <a:rPr lang="en-US" sz="2000" dirty="0">
                <a:latin typeface="Calibri" pitchFamily="34" charset="0"/>
                <a:cs typeface="Arial" pitchFamily="34" charset="0"/>
              </a:rPr>
              <a:t>The type of a thermocouple gives a known </a:t>
            </a:r>
          </a:p>
          <a:p>
            <a:pPr lvl="1"/>
            <a:r>
              <a:rPr lang="en-US" sz="2000" dirty="0">
                <a:latin typeface="Calibri" pitchFamily="34" charset="0"/>
                <a:cs typeface="Arial" pitchFamily="34" charset="0"/>
              </a:rPr>
              <a:t>voltage to temperature relationship</a:t>
            </a:r>
            <a:endParaRPr lang="en-US" sz="2000" dirty="0">
              <a:latin typeface="Arial" pitchFamily="34" charset="0"/>
              <a:cs typeface="Arial" pitchFamily="34" charset="0"/>
            </a:endParaRP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grpSp>
        <p:nvGrpSpPr>
          <p:cNvPr id="10" name="Group 9"/>
          <p:cNvGrpSpPr/>
          <p:nvPr/>
        </p:nvGrpSpPr>
        <p:grpSpPr>
          <a:xfrm>
            <a:off x="8043430" y="2325222"/>
            <a:ext cx="3071110" cy="3230048"/>
            <a:chOff x="6572130" y="865702"/>
            <a:chExt cx="3071110" cy="3230048"/>
          </a:xfrm>
        </p:grpSpPr>
        <p:sp>
          <p:nvSpPr>
            <p:cNvPr id="19" name="Oval 18"/>
            <p:cNvSpPr/>
            <p:nvPr/>
          </p:nvSpPr>
          <p:spPr>
            <a:xfrm>
              <a:off x="6572130" y="2257964"/>
              <a:ext cx="781169" cy="6928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61149" y="865702"/>
              <a:ext cx="2682091" cy="3230048"/>
              <a:chOff x="6961149" y="865702"/>
              <a:chExt cx="2682091" cy="3230048"/>
            </a:xfrm>
          </p:grpSpPr>
          <p:cxnSp>
            <p:nvCxnSpPr>
              <p:cNvPr id="22" name="Straight Connector 21"/>
              <p:cNvCxnSpPr>
                <a:cxnSpLocks/>
                <a:stCxn id="19" idx="0"/>
              </p:cNvCxnSpPr>
              <p:nvPr/>
            </p:nvCxnSpPr>
            <p:spPr>
              <a:xfrm flipH="1" flipV="1">
                <a:off x="6961149" y="1274380"/>
                <a:ext cx="1566" cy="9835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6961149" y="4091929"/>
                <a:ext cx="2679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728388" y="865702"/>
                <a:ext cx="1158109" cy="685800"/>
                <a:chOff x="8366891" y="2667000"/>
                <a:chExt cx="1158109" cy="685800"/>
              </a:xfrm>
            </p:grpSpPr>
            <p:cxnSp>
              <p:nvCxnSpPr>
                <p:cNvPr id="38" name="Straight Connector 37"/>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a:cxnSpLocks/>
                <a:stCxn id="47" idx="0"/>
              </p:cNvCxnSpPr>
              <p:nvPr/>
            </p:nvCxnSpPr>
            <p:spPr>
              <a:xfrm flipH="1" flipV="1">
                <a:off x="9625013" y="1208602"/>
                <a:ext cx="5444" cy="131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endCxn id="47" idx="4"/>
              </p:cNvCxnSpPr>
              <p:nvPr/>
            </p:nvCxnSpPr>
            <p:spPr>
              <a:xfrm flipH="1" flipV="1">
                <a:off x="9630457" y="3036280"/>
                <a:ext cx="12292" cy="1059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a:off x="8966485" y="3612278"/>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VAC</a:t>
            </a:r>
          </a:p>
        </p:txBody>
      </p:sp>
      <p:sp>
        <p:nvSpPr>
          <p:cNvPr id="13" name="TextBox 12"/>
          <p:cNvSpPr txBox="1"/>
          <p:nvPr/>
        </p:nvSpPr>
        <p:spPr>
          <a:xfrm>
            <a:off x="8658768" y="1856478"/>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14" name="TextBox 13"/>
          <p:cNvSpPr txBox="1"/>
          <p:nvPr/>
        </p:nvSpPr>
        <p:spPr>
          <a:xfrm>
            <a:off x="10788638" y="4040858"/>
            <a:ext cx="66806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A</a:t>
            </a:r>
          </a:p>
        </p:txBody>
      </p:sp>
      <p:sp>
        <p:nvSpPr>
          <p:cNvPr id="15" name="Oval 14"/>
          <p:cNvSpPr/>
          <p:nvPr/>
        </p:nvSpPr>
        <p:spPr>
          <a:xfrm>
            <a:off x="11007105" y="2559204"/>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034644" y="5470442"/>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720403" y="5650757"/>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
        <p:nvSpPr>
          <p:cNvPr id="47" name="Oval 46"/>
          <p:cNvSpPr/>
          <p:nvPr/>
        </p:nvSpPr>
        <p:spPr>
          <a:xfrm>
            <a:off x="10820400" y="3981450"/>
            <a:ext cx="562714" cy="5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8136843" y="3857187"/>
            <a:ext cx="572214" cy="381438"/>
          </a:xfrm>
          <a:custGeom>
            <a:avLst/>
            <a:gdLst>
              <a:gd name="connsiteX0" fmla="*/ 0 w 818169"/>
              <a:gd name="connsiteY0" fmla="*/ 371508 h 598288"/>
              <a:gd name="connsiteX1" fmla="*/ 55756 w 818169"/>
              <a:gd name="connsiteY1" fmla="*/ 271147 h 598288"/>
              <a:gd name="connsiteX2" fmla="*/ 100360 w 818169"/>
              <a:gd name="connsiteY2" fmla="*/ 204240 h 598288"/>
              <a:gd name="connsiteX3" fmla="*/ 144965 w 818169"/>
              <a:gd name="connsiteY3" fmla="*/ 115030 h 598288"/>
              <a:gd name="connsiteX4" fmla="*/ 223024 w 818169"/>
              <a:gd name="connsiteY4" fmla="*/ 36971 h 598288"/>
              <a:gd name="connsiteX5" fmla="*/ 301082 w 818169"/>
              <a:gd name="connsiteY5" fmla="*/ 3518 h 598288"/>
              <a:gd name="connsiteX6" fmla="*/ 345687 w 818169"/>
              <a:gd name="connsiteY6" fmla="*/ 3518 h 598288"/>
              <a:gd name="connsiteX7" fmla="*/ 367990 w 818169"/>
              <a:gd name="connsiteY7" fmla="*/ 25820 h 598288"/>
              <a:gd name="connsiteX8" fmla="*/ 390292 w 818169"/>
              <a:gd name="connsiteY8" fmla="*/ 81576 h 598288"/>
              <a:gd name="connsiteX9" fmla="*/ 446048 w 818169"/>
              <a:gd name="connsiteY9" fmla="*/ 248845 h 598288"/>
              <a:gd name="connsiteX10" fmla="*/ 468351 w 818169"/>
              <a:gd name="connsiteY10" fmla="*/ 371508 h 598288"/>
              <a:gd name="connsiteX11" fmla="*/ 501804 w 818169"/>
              <a:gd name="connsiteY11" fmla="*/ 516474 h 598288"/>
              <a:gd name="connsiteX12" fmla="*/ 524107 w 818169"/>
              <a:gd name="connsiteY12" fmla="*/ 561079 h 598288"/>
              <a:gd name="connsiteX13" fmla="*/ 568712 w 818169"/>
              <a:gd name="connsiteY13" fmla="*/ 583381 h 598288"/>
              <a:gd name="connsiteX14" fmla="*/ 613317 w 818169"/>
              <a:gd name="connsiteY14" fmla="*/ 594532 h 598288"/>
              <a:gd name="connsiteX15" fmla="*/ 669073 w 818169"/>
              <a:gd name="connsiteY15" fmla="*/ 594532 h 598288"/>
              <a:gd name="connsiteX16" fmla="*/ 713678 w 818169"/>
              <a:gd name="connsiteY16" fmla="*/ 549927 h 598288"/>
              <a:gd name="connsiteX17" fmla="*/ 758282 w 818169"/>
              <a:gd name="connsiteY17" fmla="*/ 483020 h 598288"/>
              <a:gd name="connsiteX18" fmla="*/ 814039 w 818169"/>
              <a:gd name="connsiteY18" fmla="*/ 349206 h 598288"/>
              <a:gd name="connsiteX19" fmla="*/ 814039 w 818169"/>
              <a:gd name="connsiteY19" fmla="*/ 293449 h 598288"/>
              <a:gd name="connsiteX20" fmla="*/ 814039 w 818169"/>
              <a:gd name="connsiteY20" fmla="*/ 271147 h 59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169" h="598288">
                <a:moveTo>
                  <a:pt x="0" y="371508"/>
                </a:moveTo>
                <a:cubicBezTo>
                  <a:pt x="19514" y="335266"/>
                  <a:pt x="39029" y="299025"/>
                  <a:pt x="55756" y="271147"/>
                </a:cubicBezTo>
                <a:cubicBezTo>
                  <a:pt x="72483" y="243269"/>
                  <a:pt x="85492" y="230259"/>
                  <a:pt x="100360" y="204240"/>
                </a:cubicBezTo>
                <a:cubicBezTo>
                  <a:pt x="115228" y="178220"/>
                  <a:pt x="124521" y="142908"/>
                  <a:pt x="144965" y="115030"/>
                </a:cubicBezTo>
                <a:cubicBezTo>
                  <a:pt x="165409" y="87152"/>
                  <a:pt x="197005" y="55556"/>
                  <a:pt x="223024" y="36971"/>
                </a:cubicBezTo>
                <a:cubicBezTo>
                  <a:pt x="249043" y="18386"/>
                  <a:pt x="280638" y="9093"/>
                  <a:pt x="301082" y="3518"/>
                </a:cubicBezTo>
                <a:cubicBezTo>
                  <a:pt x="321526" y="-2057"/>
                  <a:pt x="334536" y="-199"/>
                  <a:pt x="345687" y="3518"/>
                </a:cubicBezTo>
                <a:cubicBezTo>
                  <a:pt x="356838" y="7235"/>
                  <a:pt x="360556" y="12810"/>
                  <a:pt x="367990" y="25820"/>
                </a:cubicBezTo>
                <a:cubicBezTo>
                  <a:pt x="375424" y="38830"/>
                  <a:pt x="377282" y="44405"/>
                  <a:pt x="390292" y="81576"/>
                </a:cubicBezTo>
                <a:cubicBezTo>
                  <a:pt x="403302" y="118747"/>
                  <a:pt x="433038" y="200523"/>
                  <a:pt x="446048" y="248845"/>
                </a:cubicBezTo>
                <a:cubicBezTo>
                  <a:pt x="459058" y="297167"/>
                  <a:pt x="459058" y="326903"/>
                  <a:pt x="468351" y="371508"/>
                </a:cubicBezTo>
                <a:cubicBezTo>
                  <a:pt x="477644" y="416113"/>
                  <a:pt x="492511" y="484879"/>
                  <a:pt x="501804" y="516474"/>
                </a:cubicBezTo>
                <a:cubicBezTo>
                  <a:pt x="511097" y="548069"/>
                  <a:pt x="512956" y="549928"/>
                  <a:pt x="524107" y="561079"/>
                </a:cubicBezTo>
                <a:cubicBezTo>
                  <a:pt x="535258" y="572230"/>
                  <a:pt x="553844" y="577806"/>
                  <a:pt x="568712" y="583381"/>
                </a:cubicBezTo>
                <a:cubicBezTo>
                  <a:pt x="583580" y="588957"/>
                  <a:pt x="596590" y="592674"/>
                  <a:pt x="613317" y="594532"/>
                </a:cubicBezTo>
                <a:cubicBezTo>
                  <a:pt x="630044" y="596390"/>
                  <a:pt x="652346" y="601966"/>
                  <a:pt x="669073" y="594532"/>
                </a:cubicBezTo>
                <a:cubicBezTo>
                  <a:pt x="685800" y="587098"/>
                  <a:pt x="698810" y="568512"/>
                  <a:pt x="713678" y="549927"/>
                </a:cubicBezTo>
                <a:cubicBezTo>
                  <a:pt x="728546" y="531342"/>
                  <a:pt x="741555" y="516474"/>
                  <a:pt x="758282" y="483020"/>
                </a:cubicBezTo>
                <a:cubicBezTo>
                  <a:pt x="775009" y="449567"/>
                  <a:pt x="804746" y="380801"/>
                  <a:pt x="814039" y="349206"/>
                </a:cubicBezTo>
                <a:cubicBezTo>
                  <a:pt x="823332" y="317611"/>
                  <a:pt x="814039" y="293449"/>
                  <a:pt x="814039" y="293449"/>
                </a:cubicBezTo>
                <a:lnTo>
                  <a:pt x="814039" y="27114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7245587" y="3888562"/>
            <a:ext cx="66806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V</a:t>
            </a:r>
          </a:p>
        </p:txBody>
      </p:sp>
      <p:sp>
        <p:nvSpPr>
          <p:cNvPr id="91" name="Oval 90"/>
          <p:cNvSpPr/>
          <p:nvPr/>
        </p:nvSpPr>
        <p:spPr>
          <a:xfrm>
            <a:off x="7486356" y="3079596"/>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491593" y="4960428"/>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288500" y="3840305"/>
            <a:ext cx="562714" cy="5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a:cxnSpLocks/>
          </p:cNvCxnSpPr>
          <p:nvPr/>
        </p:nvCxnSpPr>
        <p:spPr>
          <a:xfrm flipH="1">
            <a:off x="7660950" y="3135351"/>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flipH="1">
            <a:off x="7662431" y="50273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a:off x="7566102" y="3186408"/>
            <a:ext cx="0" cy="6235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a:off x="7577253" y="4354655"/>
            <a:ext cx="0" cy="6235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59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Digital Multimeters – important settings</a:t>
            </a:r>
          </a:p>
        </p:txBody>
      </p:sp>
      <p:sp>
        <p:nvSpPr>
          <p:cNvPr id="37893" name="TextBox 15"/>
          <p:cNvSpPr txBox="1">
            <a:spLocks noChangeArrowheads="1"/>
          </p:cNvSpPr>
          <p:nvPr/>
        </p:nvSpPr>
        <p:spPr bwMode="auto">
          <a:xfrm>
            <a:off x="304800" y="990600"/>
            <a:ext cx="6705600" cy="6186309"/>
          </a:xfrm>
          <a:prstGeom prst="rect">
            <a:avLst/>
          </a:prstGeom>
          <a:noFill/>
          <a:ln w="9525">
            <a:noFill/>
            <a:miter lim="800000"/>
            <a:headEnd/>
            <a:tailEnd/>
          </a:ln>
        </p:spPr>
        <p:txBody>
          <a:bodyPr wrap="square">
            <a:spAutoFit/>
          </a:bodyPr>
          <a:lstStyle/>
          <a:p>
            <a:r>
              <a:rPr lang="en-US" altLang="zh-CN" sz="2000" dirty="0">
                <a:latin typeface="Arial" pitchFamily="34" charset="0"/>
                <a:cs typeface="Arial" pitchFamily="34" charset="0"/>
              </a:rPr>
              <a:t>The most important tradeoffs in a DMM measurement are about speed and accuracy</a:t>
            </a:r>
          </a:p>
          <a:p>
            <a:endParaRPr lang="en-US" altLang="zh-CN" sz="14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Use the left and right keys to set the measurement speed</a:t>
            </a:r>
          </a:p>
          <a:p>
            <a:pPr lvl="1">
              <a:buFont typeface="Arial" pitchFamily="34" charset="0"/>
              <a:buChar char="•"/>
            </a:pPr>
            <a:r>
              <a:rPr lang="en-US" sz="2000" dirty="0">
                <a:latin typeface="Arial" pitchFamily="34" charset="0"/>
                <a:cs typeface="Arial" pitchFamily="34" charset="0"/>
              </a:rPr>
              <a:t>Faster measurements are less accurate</a:t>
            </a:r>
          </a:p>
          <a:p>
            <a:pPr lvl="1">
              <a:buFont typeface="Arial" pitchFamily="34" charset="0"/>
              <a:buChar char="•"/>
            </a:pPr>
            <a:endParaRPr lang="en-US" sz="14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Set the NPLCs directly</a:t>
            </a:r>
          </a:p>
          <a:p>
            <a:pPr lvl="1">
              <a:buFont typeface="Arial" pitchFamily="34" charset="0"/>
              <a:buChar char="•"/>
            </a:pPr>
            <a:r>
              <a:rPr lang="en-US" sz="2000" dirty="0">
                <a:latin typeface="Arial" pitchFamily="34" charset="0"/>
                <a:cs typeface="Arial" pitchFamily="34" charset="0"/>
              </a:rPr>
              <a:t>Number of Power Line Cycles</a:t>
            </a:r>
          </a:p>
          <a:p>
            <a:pPr lvl="1">
              <a:buFont typeface="Arial" pitchFamily="34" charset="0"/>
              <a:buChar char="•"/>
            </a:pPr>
            <a:r>
              <a:rPr lang="en-US" sz="2000" dirty="0">
                <a:latin typeface="Arial" pitchFamily="34" charset="0"/>
                <a:cs typeface="Arial" pitchFamily="34" charset="0"/>
              </a:rPr>
              <a:t>The DMM integrates voltage over a number of 60 Hz cycles to improve measurements</a:t>
            </a:r>
          </a:p>
          <a:p>
            <a:pPr lvl="1">
              <a:buFont typeface="Arial" pitchFamily="34" charset="0"/>
              <a:buChar char="•"/>
            </a:pPr>
            <a:endParaRPr lang="en-US" sz="14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Set the ranging</a:t>
            </a:r>
          </a:p>
          <a:p>
            <a:pPr lvl="1">
              <a:buFont typeface="Arial" pitchFamily="34" charset="0"/>
              <a:buChar char="•"/>
            </a:pPr>
            <a:r>
              <a:rPr lang="en-US" sz="2000" dirty="0">
                <a:latin typeface="Arial" pitchFamily="34" charset="0"/>
                <a:cs typeface="Arial" pitchFamily="34" charset="0"/>
              </a:rPr>
              <a:t>Auto ranging is usually correct</a:t>
            </a:r>
          </a:p>
          <a:p>
            <a:pPr lvl="1">
              <a:buFont typeface="Arial" pitchFamily="34" charset="0"/>
              <a:buChar char="•"/>
            </a:pPr>
            <a:r>
              <a:rPr lang="en-US" sz="2000" dirty="0">
                <a:latin typeface="Arial" pitchFamily="34" charset="0"/>
                <a:cs typeface="Arial" pitchFamily="34" charset="0"/>
              </a:rPr>
              <a:t>Up and down arrows allow manual ranging for more complicated signals or trouble shooting</a:t>
            </a:r>
          </a:p>
          <a:p>
            <a:pPr lvl="1">
              <a:buFont typeface="Arial" pitchFamily="34" charset="0"/>
              <a:buChar char="•"/>
            </a:pPr>
            <a:endParaRPr lang="en-US" sz="1400" dirty="0">
              <a:latin typeface="Arial" pitchFamily="34" charset="0"/>
              <a:cs typeface="Arial" pitchFamily="34" charset="0"/>
            </a:endParaRPr>
          </a:p>
          <a:p>
            <a:pPr>
              <a:buFont typeface="Arial" pitchFamily="34" charset="0"/>
              <a:buChar char="•"/>
            </a:pPr>
            <a:r>
              <a:rPr lang="en-US" sz="2000" dirty="0">
                <a:latin typeface="Arial" pitchFamily="34" charset="0"/>
                <a:cs typeface="Arial" pitchFamily="34" charset="0"/>
              </a:rPr>
              <a:t>Use REL (Relative measurements) to ignore a preexisting value in future measurements</a:t>
            </a:r>
          </a:p>
          <a:p>
            <a:pPr lvl="1">
              <a:buFont typeface="Arial" pitchFamily="34" charset="0"/>
              <a:buChar char="•"/>
            </a:pPr>
            <a:endParaRPr lang="en-US" sz="2000" dirty="0">
              <a:latin typeface="Arial" pitchFamily="34" charset="0"/>
              <a:cs typeface="Arial" pitchFamily="34" charset="0"/>
            </a:endParaRP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66" t="20601" r="3593" b="23998"/>
          <a:stretch/>
        </p:blipFill>
        <p:spPr>
          <a:xfrm>
            <a:off x="6993673" y="2438400"/>
            <a:ext cx="5174167" cy="2364058"/>
          </a:xfrm>
          <a:prstGeom prst="rect">
            <a:avLst/>
          </a:prstGeom>
        </p:spPr>
      </p:pic>
    </p:spTree>
    <p:extLst>
      <p:ext uri="{BB962C8B-B14F-4D97-AF65-F5344CB8AC3E}">
        <p14:creationId xmlns:p14="http://schemas.microsoft.com/office/powerpoint/2010/main" val="185360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RMS measurements vs Peak to Peak</a:t>
            </a:r>
          </a:p>
        </p:txBody>
      </p:sp>
      <p:sp>
        <p:nvSpPr>
          <p:cNvPr id="37893" name="TextBox 15"/>
          <p:cNvSpPr txBox="1">
            <a:spLocks noChangeArrowheads="1"/>
          </p:cNvSpPr>
          <p:nvPr/>
        </p:nvSpPr>
        <p:spPr bwMode="auto">
          <a:xfrm>
            <a:off x="278131" y="1071563"/>
            <a:ext cx="11609069" cy="2985433"/>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Ohm’s law calculations are great for DC measurements. How do we use it to measure power when the voltage is AC or sinusoidal?</a:t>
            </a:r>
          </a:p>
          <a:p>
            <a:pPr>
              <a:buFont typeface="Arial" pitchFamily="34" charset="0"/>
              <a:buChar char="•"/>
            </a:pPr>
            <a:endParaRPr lang="en-CA" altLang="zh-CN" sz="2000" dirty="0">
              <a:latin typeface="Calibri" pitchFamily="34" charset="0"/>
              <a:cs typeface="Arial" pitchFamily="34" charset="0"/>
            </a:endParaRPr>
          </a:p>
          <a:p>
            <a:pPr>
              <a:buFont typeface="Arial" pitchFamily="34" charset="0"/>
              <a:buChar char="•"/>
            </a:pPr>
            <a:r>
              <a:rPr lang="en-CA" altLang="zh-CN" sz="2000" dirty="0">
                <a:latin typeface="Calibri" pitchFamily="34" charset="0"/>
                <a:cs typeface="Arial" pitchFamily="34" charset="0"/>
              </a:rPr>
              <a:t>RMS Voltage is the Root Mean Square Voltage</a:t>
            </a:r>
          </a:p>
          <a:p>
            <a:pPr>
              <a:buFont typeface="Arial" pitchFamily="34" charset="0"/>
              <a:buChar char="•"/>
            </a:pPr>
            <a:r>
              <a:rPr lang="en-CA" altLang="zh-CN" sz="2000" dirty="0">
                <a:latin typeface="Calibri" pitchFamily="34" charset="0"/>
                <a:cs typeface="Arial" pitchFamily="34" charset="0"/>
              </a:rPr>
              <a:t>It is defined as the DC voltage level with the same power as the AC value</a:t>
            </a:r>
          </a:p>
          <a:p>
            <a:pPr>
              <a:buFont typeface="Arial" pitchFamily="34" charset="0"/>
              <a:buChar char="•"/>
            </a:pPr>
            <a:r>
              <a:rPr lang="en-CA" altLang="zh-CN" sz="2000" dirty="0">
                <a:latin typeface="Calibri" pitchFamily="34" charset="0"/>
                <a:cs typeface="Arial" pitchFamily="34" charset="0"/>
              </a:rPr>
              <a:t>Therefore, </a:t>
            </a:r>
            <a:r>
              <a:rPr lang="en-CA" altLang="zh-CN" sz="2000" dirty="0" err="1">
                <a:latin typeface="Calibri" pitchFamily="34" charset="0"/>
                <a:cs typeface="Arial" pitchFamily="34" charset="0"/>
              </a:rPr>
              <a:t>Pavg</a:t>
            </a:r>
            <a:r>
              <a:rPr lang="en-CA" altLang="zh-CN" sz="2000" dirty="0">
                <a:latin typeface="Calibri" pitchFamily="34" charset="0"/>
                <a:cs typeface="Arial" pitchFamily="34" charset="0"/>
              </a:rPr>
              <a:t> = Vrms</a:t>
            </a:r>
            <a:r>
              <a:rPr lang="en-CA" altLang="zh-CN" sz="2000" baseline="30000" dirty="0">
                <a:latin typeface="Calibri" pitchFamily="34" charset="0"/>
                <a:cs typeface="Arial" pitchFamily="34" charset="0"/>
              </a:rPr>
              <a:t>2</a:t>
            </a:r>
            <a:r>
              <a:rPr lang="en-CA" altLang="zh-CN" sz="2000" dirty="0">
                <a:latin typeface="Calibri" pitchFamily="34" charset="0"/>
                <a:cs typeface="Arial" pitchFamily="34" charset="0"/>
              </a:rPr>
              <a:t>/R</a:t>
            </a:r>
          </a:p>
          <a:p>
            <a:pPr>
              <a:buFont typeface="Arial" pitchFamily="34" charset="0"/>
              <a:buChar char="•"/>
            </a:pPr>
            <a:r>
              <a:rPr lang="en-CA" altLang="zh-CN" sz="2000" dirty="0" err="1">
                <a:latin typeface="Calibri" pitchFamily="34" charset="0"/>
                <a:cs typeface="Arial" pitchFamily="34" charset="0"/>
              </a:rPr>
              <a:t>Vpeak</a:t>
            </a:r>
            <a:r>
              <a:rPr lang="en-CA" altLang="zh-CN" sz="2000" dirty="0">
                <a:latin typeface="Calibri" pitchFamily="34" charset="0"/>
                <a:cs typeface="Arial" pitchFamily="34" charset="0"/>
              </a:rPr>
              <a:t> = Vrms*√2</a:t>
            </a: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grpSp>
        <p:nvGrpSpPr>
          <p:cNvPr id="10" name="Group 9"/>
          <p:cNvGrpSpPr/>
          <p:nvPr/>
        </p:nvGrpSpPr>
        <p:grpSpPr>
          <a:xfrm>
            <a:off x="7986400" y="2325222"/>
            <a:ext cx="3128140" cy="3230048"/>
            <a:chOff x="6515100" y="865702"/>
            <a:chExt cx="3128140" cy="3230048"/>
          </a:xfrm>
        </p:grpSpPr>
        <p:sp>
          <p:nvSpPr>
            <p:cNvPr id="19" name="Oval 18"/>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61149" y="865702"/>
              <a:ext cx="2682091" cy="3230048"/>
              <a:chOff x="6961149" y="865702"/>
              <a:chExt cx="2682091" cy="3230048"/>
            </a:xfrm>
          </p:grpSpPr>
          <p:cxnSp>
            <p:nvCxnSpPr>
              <p:cNvPr id="22" name="Straight Connector 21"/>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6961149" y="4091929"/>
                <a:ext cx="2679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728388" y="865702"/>
                <a:ext cx="1158109" cy="685800"/>
                <a:chOff x="8366891" y="2667000"/>
                <a:chExt cx="1158109" cy="685800"/>
              </a:xfrm>
            </p:grpSpPr>
            <p:cxnSp>
              <p:nvCxnSpPr>
                <p:cNvPr id="38" name="Straight Connector 37"/>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a:cxnSpLocks/>
                <a:stCxn id="47" idx="0"/>
              </p:cNvCxnSpPr>
              <p:nvPr/>
            </p:nvCxnSpPr>
            <p:spPr>
              <a:xfrm flipH="1" flipV="1">
                <a:off x="9625013" y="1208602"/>
                <a:ext cx="5444" cy="131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endCxn id="47" idx="4"/>
              </p:cNvCxnSpPr>
              <p:nvPr/>
            </p:nvCxnSpPr>
            <p:spPr>
              <a:xfrm flipH="1" flipV="1">
                <a:off x="9630457" y="3036280"/>
                <a:ext cx="12292" cy="1059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a:off x="7092726" y="3702414"/>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VAC</a:t>
            </a:r>
          </a:p>
        </p:txBody>
      </p:sp>
      <p:sp>
        <p:nvSpPr>
          <p:cNvPr id="13" name="TextBox 12"/>
          <p:cNvSpPr txBox="1"/>
          <p:nvPr/>
        </p:nvSpPr>
        <p:spPr>
          <a:xfrm>
            <a:off x="8658768" y="1856478"/>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14" name="TextBox 13"/>
          <p:cNvSpPr txBox="1"/>
          <p:nvPr/>
        </p:nvSpPr>
        <p:spPr>
          <a:xfrm>
            <a:off x="10788638" y="4040858"/>
            <a:ext cx="66806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A</a:t>
            </a:r>
          </a:p>
        </p:txBody>
      </p:sp>
      <p:sp>
        <p:nvSpPr>
          <p:cNvPr id="15" name="Oval 14"/>
          <p:cNvSpPr/>
          <p:nvPr/>
        </p:nvSpPr>
        <p:spPr>
          <a:xfrm>
            <a:off x="11007105" y="2559204"/>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034644" y="5470442"/>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720403" y="5650757"/>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
        <p:nvSpPr>
          <p:cNvPr id="43" name="TextBox 15"/>
          <p:cNvSpPr txBox="1">
            <a:spLocks noChangeArrowheads="1"/>
          </p:cNvSpPr>
          <p:nvPr/>
        </p:nvSpPr>
        <p:spPr bwMode="auto">
          <a:xfrm>
            <a:off x="244677" y="3717484"/>
            <a:ext cx="7445948" cy="2616101"/>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Hands on tests:</a:t>
            </a:r>
          </a:p>
          <a:p>
            <a:r>
              <a:rPr lang="en-US" altLang="zh-CN" sz="2400" dirty="0">
                <a:latin typeface="Calibri" pitchFamily="34" charset="0"/>
                <a:cs typeface="Arial" pitchFamily="34" charset="0"/>
              </a:rPr>
              <a:t>	- 2Vpp; 1 kHz signal</a:t>
            </a:r>
          </a:p>
          <a:p>
            <a:r>
              <a:rPr lang="en-US" altLang="zh-CN" sz="2400" dirty="0">
                <a:latin typeface="Calibri" pitchFamily="34" charset="0"/>
                <a:cs typeface="Arial" pitchFamily="34" charset="0"/>
              </a:rPr>
              <a:t>	- use Measurements to verify (</a:t>
            </a:r>
            <a:r>
              <a:rPr lang="en-US" altLang="zh-CN" sz="2400" dirty="0" err="1">
                <a:latin typeface="Calibri" pitchFamily="34" charset="0"/>
                <a:cs typeface="Arial" pitchFamily="34" charset="0"/>
              </a:rPr>
              <a:t>Vpeak</a:t>
            </a:r>
            <a:r>
              <a:rPr lang="en-US" altLang="zh-CN" sz="2400" dirty="0">
                <a:latin typeface="Calibri" pitchFamily="34" charset="0"/>
                <a:cs typeface="Arial" pitchFamily="34" charset="0"/>
              </a:rPr>
              <a:t>/</a:t>
            </a:r>
            <a:r>
              <a:rPr lang="en-CA" altLang="zh-CN" sz="2400" dirty="0">
                <a:latin typeface="Calibri" pitchFamily="34" charset="0"/>
                <a:cs typeface="Arial" pitchFamily="34" charset="0"/>
              </a:rPr>
              <a:t>√2)</a:t>
            </a:r>
            <a:endParaRPr lang="en-US" altLang="zh-CN" sz="2400" dirty="0">
              <a:latin typeface="Calibri" pitchFamily="34" charset="0"/>
              <a:cs typeface="Arial" pitchFamily="34" charset="0"/>
            </a:endParaRPr>
          </a:p>
          <a:p>
            <a:r>
              <a:rPr lang="en-US" altLang="zh-CN" sz="2400" dirty="0">
                <a:latin typeface="Calibri" pitchFamily="34" charset="0"/>
                <a:cs typeface="Arial" pitchFamily="34" charset="0"/>
              </a:rPr>
              <a:t>	- compare with Vrms measurement</a:t>
            </a:r>
          </a:p>
          <a:p>
            <a:r>
              <a:rPr lang="en-US" altLang="zh-CN" sz="2400" dirty="0">
                <a:latin typeface="Calibri" pitchFamily="34" charset="0"/>
                <a:cs typeface="Arial" pitchFamily="34" charset="0"/>
              </a:rPr>
              <a:t>	- compare with signal using Vrms as the amplitude</a:t>
            </a:r>
          </a:p>
          <a:p>
            <a:r>
              <a:rPr lang="en-US" altLang="zh-CN" sz="2400" dirty="0">
                <a:latin typeface="Calibri" pitchFamily="34" charset="0"/>
                <a:cs typeface="Arial" pitchFamily="34" charset="0"/>
              </a:rPr>
              <a:t>	- measure both signals using ACV on the DMM</a:t>
            </a:r>
            <a:endParaRPr lang="en-CA" altLang="zh-CN" sz="2000" dirty="0">
              <a:latin typeface="Calibri" pitchFamily="34" charset="0"/>
              <a:cs typeface="Arial" pitchFamily="34" charset="0"/>
            </a:endParaRPr>
          </a:p>
          <a:p>
            <a:endParaRPr lang="zh-CN" altLang="en-US" sz="2000" dirty="0">
              <a:latin typeface="Calibri" panose="020F0502020204030204" pitchFamily="34" charset="0"/>
              <a:cs typeface="Times New Roman" pitchFamily="18" charset="0"/>
            </a:endParaRPr>
          </a:p>
        </p:txBody>
      </p:sp>
      <p:sp>
        <p:nvSpPr>
          <p:cNvPr id="47" name="Oval 46"/>
          <p:cNvSpPr/>
          <p:nvPr/>
        </p:nvSpPr>
        <p:spPr>
          <a:xfrm>
            <a:off x="10820400" y="3981450"/>
            <a:ext cx="562714" cy="5143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8086554" y="3777449"/>
            <a:ext cx="691789" cy="503702"/>
          </a:xfrm>
          <a:custGeom>
            <a:avLst/>
            <a:gdLst>
              <a:gd name="connsiteX0" fmla="*/ 0 w 818169"/>
              <a:gd name="connsiteY0" fmla="*/ 371508 h 598288"/>
              <a:gd name="connsiteX1" fmla="*/ 55756 w 818169"/>
              <a:gd name="connsiteY1" fmla="*/ 271147 h 598288"/>
              <a:gd name="connsiteX2" fmla="*/ 100360 w 818169"/>
              <a:gd name="connsiteY2" fmla="*/ 204240 h 598288"/>
              <a:gd name="connsiteX3" fmla="*/ 144965 w 818169"/>
              <a:gd name="connsiteY3" fmla="*/ 115030 h 598288"/>
              <a:gd name="connsiteX4" fmla="*/ 223024 w 818169"/>
              <a:gd name="connsiteY4" fmla="*/ 36971 h 598288"/>
              <a:gd name="connsiteX5" fmla="*/ 301082 w 818169"/>
              <a:gd name="connsiteY5" fmla="*/ 3518 h 598288"/>
              <a:gd name="connsiteX6" fmla="*/ 345687 w 818169"/>
              <a:gd name="connsiteY6" fmla="*/ 3518 h 598288"/>
              <a:gd name="connsiteX7" fmla="*/ 367990 w 818169"/>
              <a:gd name="connsiteY7" fmla="*/ 25820 h 598288"/>
              <a:gd name="connsiteX8" fmla="*/ 390292 w 818169"/>
              <a:gd name="connsiteY8" fmla="*/ 81576 h 598288"/>
              <a:gd name="connsiteX9" fmla="*/ 446048 w 818169"/>
              <a:gd name="connsiteY9" fmla="*/ 248845 h 598288"/>
              <a:gd name="connsiteX10" fmla="*/ 468351 w 818169"/>
              <a:gd name="connsiteY10" fmla="*/ 371508 h 598288"/>
              <a:gd name="connsiteX11" fmla="*/ 501804 w 818169"/>
              <a:gd name="connsiteY11" fmla="*/ 516474 h 598288"/>
              <a:gd name="connsiteX12" fmla="*/ 524107 w 818169"/>
              <a:gd name="connsiteY12" fmla="*/ 561079 h 598288"/>
              <a:gd name="connsiteX13" fmla="*/ 568712 w 818169"/>
              <a:gd name="connsiteY13" fmla="*/ 583381 h 598288"/>
              <a:gd name="connsiteX14" fmla="*/ 613317 w 818169"/>
              <a:gd name="connsiteY14" fmla="*/ 594532 h 598288"/>
              <a:gd name="connsiteX15" fmla="*/ 669073 w 818169"/>
              <a:gd name="connsiteY15" fmla="*/ 594532 h 598288"/>
              <a:gd name="connsiteX16" fmla="*/ 713678 w 818169"/>
              <a:gd name="connsiteY16" fmla="*/ 549927 h 598288"/>
              <a:gd name="connsiteX17" fmla="*/ 758282 w 818169"/>
              <a:gd name="connsiteY17" fmla="*/ 483020 h 598288"/>
              <a:gd name="connsiteX18" fmla="*/ 814039 w 818169"/>
              <a:gd name="connsiteY18" fmla="*/ 349206 h 598288"/>
              <a:gd name="connsiteX19" fmla="*/ 814039 w 818169"/>
              <a:gd name="connsiteY19" fmla="*/ 293449 h 598288"/>
              <a:gd name="connsiteX20" fmla="*/ 814039 w 818169"/>
              <a:gd name="connsiteY20" fmla="*/ 271147 h 59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169" h="598288">
                <a:moveTo>
                  <a:pt x="0" y="371508"/>
                </a:moveTo>
                <a:cubicBezTo>
                  <a:pt x="19514" y="335266"/>
                  <a:pt x="39029" y="299025"/>
                  <a:pt x="55756" y="271147"/>
                </a:cubicBezTo>
                <a:cubicBezTo>
                  <a:pt x="72483" y="243269"/>
                  <a:pt x="85492" y="230259"/>
                  <a:pt x="100360" y="204240"/>
                </a:cubicBezTo>
                <a:cubicBezTo>
                  <a:pt x="115228" y="178220"/>
                  <a:pt x="124521" y="142908"/>
                  <a:pt x="144965" y="115030"/>
                </a:cubicBezTo>
                <a:cubicBezTo>
                  <a:pt x="165409" y="87152"/>
                  <a:pt x="197005" y="55556"/>
                  <a:pt x="223024" y="36971"/>
                </a:cubicBezTo>
                <a:cubicBezTo>
                  <a:pt x="249043" y="18386"/>
                  <a:pt x="280638" y="9093"/>
                  <a:pt x="301082" y="3518"/>
                </a:cubicBezTo>
                <a:cubicBezTo>
                  <a:pt x="321526" y="-2057"/>
                  <a:pt x="334536" y="-199"/>
                  <a:pt x="345687" y="3518"/>
                </a:cubicBezTo>
                <a:cubicBezTo>
                  <a:pt x="356838" y="7235"/>
                  <a:pt x="360556" y="12810"/>
                  <a:pt x="367990" y="25820"/>
                </a:cubicBezTo>
                <a:cubicBezTo>
                  <a:pt x="375424" y="38830"/>
                  <a:pt x="377282" y="44405"/>
                  <a:pt x="390292" y="81576"/>
                </a:cubicBezTo>
                <a:cubicBezTo>
                  <a:pt x="403302" y="118747"/>
                  <a:pt x="433038" y="200523"/>
                  <a:pt x="446048" y="248845"/>
                </a:cubicBezTo>
                <a:cubicBezTo>
                  <a:pt x="459058" y="297167"/>
                  <a:pt x="459058" y="326903"/>
                  <a:pt x="468351" y="371508"/>
                </a:cubicBezTo>
                <a:cubicBezTo>
                  <a:pt x="477644" y="416113"/>
                  <a:pt x="492511" y="484879"/>
                  <a:pt x="501804" y="516474"/>
                </a:cubicBezTo>
                <a:cubicBezTo>
                  <a:pt x="511097" y="548069"/>
                  <a:pt x="512956" y="549928"/>
                  <a:pt x="524107" y="561079"/>
                </a:cubicBezTo>
                <a:cubicBezTo>
                  <a:pt x="535258" y="572230"/>
                  <a:pt x="553844" y="577806"/>
                  <a:pt x="568712" y="583381"/>
                </a:cubicBezTo>
                <a:cubicBezTo>
                  <a:pt x="583580" y="588957"/>
                  <a:pt x="596590" y="592674"/>
                  <a:pt x="613317" y="594532"/>
                </a:cubicBezTo>
                <a:cubicBezTo>
                  <a:pt x="630044" y="596390"/>
                  <a:pt x="652346" y="601966"/>
                  <a:pt x="669073" y="594532"/>
                </a:cubicBezTo>
                <a:cubicBezTo>
                  <a:pt x="685800" y="587098"/>
                  <a:pt x="698810" y="568512"/>
                  <a:pt x="713678" y="549927"/>
                </a:cubicBezTo>
                <a:cubicBezTo>
                  <a:pt x="728546" y="531342"/>
                  <a:pt x="741555" y="516474"/>
                  <a:pt x="758282" y="483020"/>
                </a:cubicBezTo>
                <a:cubicBezTo>
                  <a:pt x="775009" y="449567"/>
                  <a:pt x="804746" y="380801"/>
                  <a:pt x="814039" y="349206"/>
                </a:cubicBezTo>
                <a:cubicBezTo>
                  <a:pt x="823332" y="317611"/>
                  <a:pt x="814039" y="293449"/>
                  <a:pt x="814039" y="293449"/>
                </a:cubicBezTo>
                <a:lnTo>
                  <a:pt x="814039" y="27114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323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506422" y="167197"/>
            <a:ext cx="73152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Sample rate, memory depth, and time</a:t>
            </a:r>
          </a:p>
        </p:txBody>
      </p:sp>
      <p:graphicFrame>
        <p:nvGraphicFramePr>
          <p:cNvPr id="8" name="Chart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28716894"/>
              </p:ext>
            </p:extLst>
          </p:nvPr>
        </p:nvGraphicFramePr>
        <p:xfrm>
          <a:off x="5393276" y="838200"/>
          <a:ext cx="6808788" cy="54248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00000000-0008-0000-0000-000008000000}"/>
              </a:ext>
            </a:extLst>
          </p:cNvPr>
          <p:cNvSpPr txBox="1"/>
          <p:nvPr/>
        </p:nvSpPr>
        <p:spPr>
          <a:xfrm>
            <a:off x="11277600" y="1752600"/>
            <a:ext cx="790575" cy="609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Memory</a:t>
            </a:r>
            <a:r>
              <a:rPr lang="en-US" sz="1100" baseline="0" dirty="0"/>
              <a:t> Depth in points</a:t>
            </a:r>
            <a:endParaRPr lang="en-US" sz="1100" dirty="0"/>
          </a:p>
        </p:txBody>
      </p:sp>
      <p:sp>
        <p:nvSpPr>
          <p:cNvPr id="11" name="TextBox 8">
            <a:extLst>
              <a:ext uri="{FF2B5EF4-FFF2-40B4-BE49-F238E27FC236}">
                <a16:creationId xmlns:a16="http://schemas.microsoft.com/office/drawing/2014/main" id="{00000000-0008-0000-0000-000009000000}"/>
              </a:ext>
            </a:extLst>
          </p:cNvPr>
          <p:cNvSpPr txBox="1"/>
          <p:nvPr/>
        </p:nvSpPr>
        <p:spPr>
          <a:xfrm>
            <a:off x="6477000" y="5472894"/>
            <a:ext cx="3116262" cy="34686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Sample</a:t>
            </a:r>
            <a:r>
              <a:rPr lang="en-US" sz="1100" baseline="0" dirty="0"/>
              <a:t> Rate - from 1 </a:t>
            </a:r>
            <a:r>
              <a:rPr lang="en-US" sz="1100" baseline="0" dirty="0" err="1"/>
              <a:t>kSa</a:t>
            </a:r>
            <a:r>
              <a:rPr lang="en-US" sz="1100" baseline="0" dirty="0"/>
              <a:t>/sec to 5 </a:t>
            </a:r>
            <a:r>
              <a:rPr lang="en-US" sz="1100" baseline="0" dirty="0" err="1"/>
              <a:t>GSa</a:t>
            </a:r>
            <a:r>
              <a:rPr lang="en-US" sz="1100" baseline="0" dirty="0"/>
              <a:t>/sec</a:t>
            </a:r>
            <a:endParaRPr lang="en-US" sz="1100" dirty="0"/>
          </a:p>
        </p:txBody>
      </p:sp>
      <p:sp>
        <p:nvSpPr>
          <p:cNvPr id="12" name="TextBox 9">
            <a:extLst>
              <a:ext uri="{FF2B5EF4-FFF2-40B4-BE49-F238E27FC236}">
                <a16:creationId xmlns:a16="http://schemas.microsoft.com/office/drawing/2014/main" id="{00000000-0008-0000-0000-00000A000000}"/>
              </a:ext>
            </a:extLst>
          </p:cNvPr>
          <p:cNvSpPr txBox="1"/>
          <p:nvPr/>
        </p:nvSpPr>
        <p:spPr>
          <a:xfrm rot="16200000">
            <a:off x="3956447" y="3298429"/>
            <a:ext cx="3075781" cy="28892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Number of seconds</a:t>
            </a:r>
            <a:r>
              <a:rPr lang="en-US" sz="1100" baseline="0" dirty="0"/>
              <a:t> of continuous sampling</a:t>
            </a:r>
            <a:endParaRPr lang="en-US" sz="1100" dirty="0"/>
          </a:p>
        </p:txBody>
      </p:sp>
      <p:sp>
        <p:nvSpPr>
          <p:cNvPr id="13" name="Rounded Rectangular Callout 13">
            <a:extLst>
              <a:ext uri="{FF2B5EF4-FFF2-40B4-BE49-F238E27FC236}">
                <a16:creationId xmlns:a16="http://schemas.microsoft.com/office/drawing/2014/main" id="{00000000-0008-0000-0000-00000E000000}"/>
              </a:ext>
            </a:extLst>
          </p:cNvPr>
          <p:cNvSpPr/>
          <p:nvPr/>
        </p:nvSpPr>
        <p:spPr>
          <a:xfrm>
            <a:off x="6223067" y="4137283"/>
            <a:ext cx="1943100" cy="1155700"/>
          </a:xfrm>
          <a:prstGeom prst="wedgeRoundRectCallout">
            <a:avLst>
              <a:gd name="adj1" fmla="val 166660"/>
              <a:gd name="adj2" fmla="val -499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t>Example:</a:t>
            </a:r>
            <a:r>
              <a:rPr lang="en-US" sz="1100" baseline="0" dirty="0"/>
              <a:t> Sampling at 1 </a:t>
            </a:r>
            <a:r>
              <a:rPr lang="en-US" sz="1100" baseline="0" dirty="0" err="1"/>
              <a:t>GSa</a:t>
            </a:r>
            <a:r>
              <a:rPr lang="en-US" sz="1100" baseline="0" dirty="0"/>
              <a:t>/sec with a setting of 12 Million points of memory creates a waveform that is 12 milliseconds long.</a:t>
            </a:r>
            <a:endParaRPr lang="en-US" sz="1100" dirty="0"/>
          </a:p>
        </p:txBody>
      </p:sp>
      <p:sp>
        <p:nvSpPr>
          <p:cNvPr id="14" name="Rounded Rectangular Callout 14">
            <a:extLst>
              <a:ext uri="{FF2B5EF4-FFF2-40B4-BE49-F238E27FC236}">
                <a16:creationId xmlns:a16="http://schemas.microsoft.com/office/drawing/2014/main" id="{00000000-0008-0000-0000-00000F000000}"/>
              </a:ext>
            </a:extLst>
          </p:cNvPr>
          <p:cNvSpPr/>
          <p:nvPr/>
        </p:nvSpPr>
        <p:spPr>
          <a:xfrm>
            <a:off x="7772400" y="914400"/>
            <a:ext cx="2792458" cy="990600"/>
          </a:xfrm>
          <a:prstGeom prst="wedgeRoundRectCallout">
            <a:avLst>
              <a:gd name="adj1" fmla="val -101842"/>
              <a:gd name="adj2" fmla="val 46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t>Example:</a:t>
            </a:r>
            <a:r>
              <a:rPr lang="en-US" sz="1100" baseline="0" dirty="0"/>
              <a:t>  To record a 1000 second signal with a scope that has a maximum 2 Million points of memory, the highest sample rate you can use is 2000 Samples per second.</a:t>
            </a:r>
            <a:endParaRPr lang="en-US" sz="1100" dirty="0"/>
          </a:p>
        </p:txBody>
      </p:sp>
      <p:sp>
        <p:nvSpPr>
          <p:cNvPr id="16" name="TextBox 15"/>
          <p:cNvSpPr txBox="1">
            <a:spLocks noChangeArrowheads="1"/>
          </p:cNvSpPr>
          <p:nvPr/>
        </p:nvSpPr>
        <p:spPr bwMode="auto">
          <a:xfrm>
            <a:off x="381000" y="1056736"/>
            <a:ext cx="4795815" cy="4832092"/>
          </a:xfrm>
          <a:prstGeom prst="rect">
            <a:avLst/>
          </a:prstGeom>
          <a:noFill/>
          <a:ln w="9525">
            <a:noFill/>
            <a:miter lim="800000"/>
            <a:headEnd/>
            <a:tailEnd/>
          </a:ln>
        </p:spPr>
        <p:txBody>
          <a:bodyPr wrap="square">
            <a:spAutoFit/>
          </a:bodyPr>
          <a:lstStyle/>
          <a:p>
            <a:r>
              <a:rPr lang="en-US" altLang="zh-CN" sz="2200" dirty="0">
                <a:latin typeface="Calibri" pitchFamily="34" charset="0"/>
                <a:cs typeface="Arial" pitchFamily="34" charset="0"/>
              </a:rPr>
              <a:t>Sample rate is related to memory depth to the length of the waveform in time</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Typically, we extend the memory to continue using the highest possible sampling rate for as long as possible.</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For instance, a 1 </a:t>
            </a:r>
            <a:r>
              <a:rPr lang="en-US" altLang="zh-CN" sz="2200" dirty="0" err="1">
                <a:latin typeface="Calibri" pitchFamily="34" charset="0"/>
                <a:cs typeface="Arial" pitchFamily="34" charset="0"/>
              </a:rPr>
              <a:t>GSa</a:t>
            </a:r>
            <a:r>
              <a:rPr lang="en-US" altLang="zh-CN" sz="2200" dirty="0">
                <a:latin typeface="Calibri" pitchFamily="34" charset="0"/>
                <a:cs typeface="Arial" pitchFamily="34" charset="0"/>
              </a:rPr>
              <a:t>/second scope can capture up to 12 milliseconds of data with 12 Million points of memory.</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Alternatively, to capture a 1000 second wave at 2000 samples/second requires 2 million points of memory.</a:t>
            </a:r>
          </a:p>
        </p:txBody>
      </p:sp>
      <p:sp>
        <p:nvSpPr>
          <p:cNvPr id="2" name="Rectangle 1"/>
          <p:cNvSpPr/>
          <p:nvPr/>
        </p:nvSpPr>
        <p:spPr>
          <a:xfrm>
            <a:off x="3726665" y="3244334"/>
            <a:ext cx="4738670" cy="369332"/>
          </a:xfrm>
          <a:prstGeom prst="rect">
            <a:avLst/>
          </a:prstGeom>
        </p:spPr>
        <p:txBody>
          <a:bodyPr wrap="none">
            <a:spAutoFit/>
          </a:bodyPr>
          <a:lstStyle/>
          <a:p>
            <a:r>
              <a:rPr lang="en-US" altLang="zh-CN" dirty="0">
                <a:latin typeface="Calibri" pitchFamily="34" charset="0"/>
                <a:cs typeface="Arial" pitchFamily="34" charset="0"/>
              </a:rPr>
              <a:t>Demonstration: high speed pulse measurements</a:t>
            </a:r>
          </a:p>
        </p:txBody>
      </p:sp>
    </p:spTree>
    <p:extLst>
      <p:ext uri="{BB962C8B-B14F-4D97-AF65-F5344CB8AC3E}">
        <p14:creationId xmlns:p14="http://schemas.microsoft.com/office/powerpoint/2010/main" val="277657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Digital Oscilloscope – important settings</a:t>
            </a:r>
          </a:p>
        </p:txBody>
      </p:sp>
      <p:sp>
        <p:nvSpPr>
          <p:cNvPr id="37893" name="TextBox 15"/>
          <p:cNvSpPr txBox="1">
            <a:spLocks noChangeArrowheads="1"/>
          </p:cNvSpPr>
          <p:nvPr/>
        </p:nvSpPr>
        <p:spPr bwMode="auto">
          <a:xfrm>
            <a:off x="304800" y="824091"/>
            <a:ext cx="6934200" cy="6186309"/>
          </a:xfrm>
          <a:prstGeom prst="rect">
            <a:avLst/>
          </a:prstGeom>
          <a:noFill/>
          <a:ln w="9525">
            <a:noFill/>
            <a:miter lim="800000"/>
            <a:headEnd/>
            <a:tailEnd/>
          </a:ln>
        </p:spPr>
        <p:txBody>
          <a:bodyPr wrap="square">
            <a:spAutoFit/>
          </a:bodyPr>
          <a:lstStyle/>
          <a:p>
            <a:r>
              <a:rPr lang="en-US" altLang="zh-CN" sz="2000" dirty="0">
                <a:latin typeface="Arial" pitchFamily="34" charset="0"/>
                <a:cs typeface="Arial" pitchFamily="34" charset="0"/>
              </a:rPr>
              <a:t>Vertical settings</a:t>
            </a:r>
          </a:p>
          <a:p>
            <a:pPr marL="800100" lvl="1" indent="-342900">
              <a:buFont typeface="Arial" panose="020B0604020202020204" pitchFamily="34" charset="0"/>
              <a:buChar char="•"/>
            </a:pPr>
            <a:r>
              <a:rPr lang="en-US" altLang="zh-CN" sz="2000" dirty="0">
                <a:latin typeface="Arial" pitchFamily="34" charset="0"/>
                <a:cs typeface="Arial" pitchFamily="34" charset="0"/>
              </a:rPr>
              <a:t>Adjust the vertical settings in the channel controls</a:t>
            </a:r>
          </a:p>
          <a:p>
            <a:pPr marL="800100" lvl="1" indent="-342900">
              <a:buFont typeface="Arial" panose="020B0604020202020204" pitchFamily="34" charset="0"/>
              <a:buChar char="•"/>
            </a:pPr>
            <a:r>
              <a:rPr lang="en-US" altLang="zh-CN" sz="2000" dirty="0">
                <a:latin typeface="Arial" pitchFamily="34" charset="0"/>
                <a:cs typeface="Arial" pitchFamily="34" charset="0"/>
              </a:rPr>
              <a:t>Setup probes here as well</a:t>
            </a:r>
          </a:p>
          <a:p>
            <a:endParaRPr lang="en-US" altLang="zh-CN" sz="1400" dirty="0">
              <a:latin typeface="Arial" pitchFamily="34" charset="0"/>
              <a:cs typeface="Arial" pitchFamily="34" charset="0"/>
            </a:endParaRPr>
          </a:p>
          <a:p>
            <a:r>
              <a:rPr lang="en-US" altLang="zh-CN" sz="2000" dirty="0">
                <a:latin typeface="Arial" pitchFamily="34" charset="0"/>
                <a:cs typeface="Arial" pitchFamily="34" charset="0"/>
              </a:rPr>
              <a:t>Horizontal settings</a:t>
            </a:r>
          </a:p>
          <a:p>
            <a:pPr marL="800100" lvl="1" indent="-342900">
              <a:buFont typeface="Arial" panose="020B0604020202020204" pitchFamily="34" charset="0"/>
              <a:buChar char="•"/>
            </a:pPr>
            <a:r>
              <a:rPr lang="en-US" altLang="zh-CN" sz="2000" dirty="0">
                <a:latin typeface="Arial" pitchFamily="34" charset="0"/>
                <a:cs typeface="Arial" pitchFamily="34" charset="0"/>
              </a:rPr>
              <a:t>Adjust horizontal settings with the time controls</a:t>
            </a:r>
          </a:p>
          <a:p>
            <a:pPr marL="800100" lvl="1" indent="-342900">
              <a:buFont typeface="Arial" panose="020B0604020202020204" pitchFamily="34" charset="0"/>
              <a:buChar char="•"/>
            </a:pPr>
            <a:r>
              <a:rPr lang="en-US" altLang="zh-CN" sz="2000" dirty="0">
                <a:latin typeface="Arial" pitchFamily="34" charset="0"/>
                <a:cs typeface="Arial" pitchFamily="34" charset="0"/>
              </a:rPr>
              <a:t>Push the </a:t>
            </a:r>
            <a:r>
              <a:rPr lang="en-US" altLang="zh-CN" sz="2000" dirty="0" err="1">
                <a:latin typeface="Arial" pitchFamily="34" charset="0"/>
                <a:cs typeface="Arial" pitchFamily="34" charset="0"/>
              </a:rPr>
              <a:t>timebase</a:t>
            </a:r>
            <a:r>
              <a:rPr lang="en-US" altLang="zh-CN" sz="2000" dirty="0">
                <a:latin typeface="Arial" pitchFamily="34" charset="0"/>
                <a:cs typeface="Arial" pitchFamily="34" charset="0"/>
              </a:rPr>
              <a:t> adjustment to zoom in</a:t>
            </a:r>
          </a:p>
          <a:p>
            <a:pPr marL="800100" lvl="1" indent="-342900">
              <a:buFont typeface="Arial" panose="020B0604020202020204" pitchFamily="34" charset="0"/>
              <a:buChar char="•"/>
            </a:pPr>
            <a:r>
              <a:rPr lang="en-US" altLang="zh-CN" sz="2000" dirty="0">
                <a:latin typeface="Arial" pitchFamily="34" charset="0"/>
                <a:cs typeface="Arial" pitchFamily="34" charset="0"/>
              </a:rPr>
              <a:t>Use the horizontal menu to find roll or XY mode</a:t>
            </a:r>
          </a:p>
          <a:p>
            <a:endParaRPr lang="en-US" altLang="zh-CN" sz="1400" dirty="0">
              <a:latin typeface="Arial" pitchFamily="34" charset="0"/>
              <a:cs typeface="Arial" pitchFamily="34" charset="0"/>
            </a:endParaRPr>
          </a:p>
          <a:p>
            <a:r>
              <a:rPr lang="en-US" sz="2000" dirty="0">
                <a:latin typeface="Arial" pitchFamily="34" charset="0"/>
                <a:cs typeface="Arial" pitchFamily="34" charset="0"/>
              </a:rPr>
              <a:t>Acquire settings</a:t>
            </a:r>
          </a:p>
          <a:p>
            <a:pPr lvl="1">
              <a:buFont typeface="Arial" pitchFamily="34" charset="0"/>
              <a:buChar char="•"/>
            </a:pPr>
            <a:r>
              <a:rPr lang="en-US" sz="2000" dirty="0">
                <a:latin typeface="Arial" pitchFamily="34" charset="0"/>
                <a:cs typeface="Arial" pitchFamily="34" charset="0"/>
              </a:rPr>
              <a:t>The Acquire menu controls the memory depth and acquisition types</a:t>
            </a:r>
          </a:p>
          <a:p>
            <a:pPr marL="0" lvl="1">
              <a:buFont typeface="Arial" pitchFamily="34" charset="0"/>
              <a:buChar char="•"/>
            </a:pPr>
            <a:endParaRPr lang="en-US" sz="1400" dirty="0">
              <a:latin typeface="Arial" pitchFamily="34" charset="0"/>
              <a:cs typeface="Arial" pitchFamily="34" charset="0"/>
            </a:endParaRPr>
          </a:p>
          <a:p>
            <a:r>
              <a:rPr lang="en-US" sz="2000" dirty="0">
                <a:latin typeface="Arial" pitchFamily="34" charset="0"/>
                <a:cs typeface="Arial" pitchFamily="34" charset="0"/>
              </a:rPr>
              <a:t>Display settings</a:t>
            </a:r>
          </a:p>
          <a:p>
            <a:pPr lvl="1">
              <a:buFont typeface="Arial" pitchFamily="34" charset="0"/>
              <a:buChar char="•"/>
            </a:pPr>
            <a:r>
              <a:rPr lang="en-US" sz="2000" dirty="0">
                <a:latin typeface="Arial" pitchFamily="34" charset="0"/>
                <a:cs typeface="Arial" pitchFamily="34" charset="0"/>
              </a:rPr>
              <a:t>Display settings control persistence and display modes</a:t>
            </a:r>
          </a:p>
          <a:p>
            <a:pPr lvl="1">
              <a:buFont typeface="Arial" pitchFamily="34" charset="0"/>
              <a:buChar char="•"/>
            </a:pPr>
            <a:endParaRPr lang="en-US" sz="1400" dirty="0">
              <a:latin typeface="Arial" pitchFamily="34" charset="0"/>
              <a:cs typeface="Arial" pitchFamily="34" charset="0"/>
            </a:endParaRPr>
          </a:p>
          <a:p>
            <a:r>
              <a:rPr lang="en-US" sz="2000" dirty="0">
                <a:latin typeface="Arial" pitchFamily="34" charset="0"/>
                <a:cs typeface="Arial" pitchFamily="34" charset="0"/>
              </a:rPr>
              <a:t>Measure settings add and analyze measurements</a:t>
            </a:r>
          </a:p>
          <a:p>
            <a:endParaRPr lang="en-US" sz="1400" dirty="0">
              <a:latin typeface="Arial" pitchFamily="34" charset="0"/>
              <a:cs typeface="Arial" pitchFamily="34" charset="0"/>
            </a:endParaRPr>
          </a:p>
          <a:p>
            <a:r>
              <a:rPr lang="en-US" sz="2000" dirty="0">
                <a:latin typeface="Arial" pitchFamily="34" charset="0"/>
                <a:cs typeface="Arial" pitchFamily="34" charset="0"/>
              </a:rPr>
              <a:t>Math settings create additional analytical traces</a:t>
            </a:r>
          </a:p>
          <a:p>
            <a:endParaRPr lang="en-CA" altLang="zh-CN" sz="1400" dirty="0">
              <a:latin typeface="Arial" pitchFamily="34" charset="0"/>
              <a:cs typeface="Arial" pitchFamily="34" charset="0"/>
            </a:endParaRPr>
          </a:p>
          <a:p>
            <a:endParaRPr lang="zh-CN" altLang="en-US" sz="2000" dirty="0">
              <a:latin typeface="Calibri" panose="020F0502020204030204"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95400"/>
            <a:ext cx="5257800" cy="3505200"/>
          </a:xfrm>
          <a:prstGeom prst="rect">
            <a:avLst/>
          </a:prstGeom>
        </p:spPr>
      </p:pic>
    </p:spTree>
    <p:extLst>
      <p:ext uri="{BB962C8B-B14F-4D97-AF65-F5344CB8AC3E}">
        <p14:creationId xmlns:p14="http://schemas.microsoft.com/office/powerpoint/2010/main" val="220504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Digital Oscilloscope – Triggering</a:t>
            </a:r>
          </a:p>
        </p:txBody>
      </p:sp>
      <p:sp>
        <p:nvSpPr>
          <p:cNvPr id="37893" name="TextBox 15"/>
          <p:cNvSpPr txBox="1">
            <a:spLocks noChangeArrowheads="1"/>
          </p:cNvSpPr>
          <p:nvPr/>
        </p:nvSpPr>
        <p:spPr bwMode="auto">
          <a:xfrm>
            <a:off x="304800" y="824091"/>
            <a:ext cx="6553200" cy="5232202"/>
          </a:xfrm>
          <a:prstGeom prst="rect">
            <a:avLst/>
          </a:prstGeom>
          <a:noFill/>
          <a:ln w="9525">
            <a:noFill/>
            <a:miter lim="800000"/>
            <a:headEnd/>
            <a:tailEnd/>
          </a:ln>
        </p:spPr>
        <p:txBody>
          <a:bodyPr wrap="square">
            <a:spAutoFit/>
          </a:bodyPr>
          <a:lstStyle/>
          <a:p>
            <a:r>
              <a:rPr lang="en-US" sz="2000" dirty="0">
                <a:latin typeface="Arial" pitchFamily="34" charset="0"/>
                <a:cs typeface="Arial" pitchFamily="34" charset="0"/>
              </a:rPr>
              <a:t>An Oscilloscope captures voltage over time</a:t>
            </a:r>
          </a:p>
          <a:p>
            <a:endParaRPr lang="en-US" sz="2000" dirty="0">
              <a:latin typeface="Arial" pitchFamily="34" charset="0"/>
              <a:cs typeface="Arial" pitchFamily="34" charset="0"/>
            </a:endParaRPr>
          </a:p>
          <a:p>
            <a:r>
              <a:rPr lang="en-US" sz="2000" dirty="0">
                <a:latin typeface="Arial" pitchFamily="34" charset="0"/>
                <a:cs typeface="Arial" pitchFamily="34" charset="0"/>
              </a:rPr>
              <a:t>What is shown in the center of the display depends on the trigger event.</a:t>
            </a:r>
          </a:p>
          <a:p>
            <a:endParaRPr lang="en-US" sz="2000" dirty="0">
              <a:latin typeface="Arial" pitchFamily="34" charset="0"/>
              <a:cs typeface="Arial" pitchFamily="34" charset="0"/>
            </a:endParaRPr>
          </a:p>
          <a:p>
            <a:r>
              <a:rPr lang="en-US" sz="2000" dirty="0">
                <a:latin typeface="Arial" pitchFamily="34" charset="0"/>
                <a:cs typeface="Arial" pitchFamily="34" charset="0"/>
              </a:rPr>
              <a:t>The scope can be triggered on signal edges, pulses, digital patterns, and more.</a:t>
            </a:r>
          </a:p>
          <a:p>
            <a:endParaRPr lang="en-US" sz="2000" dirty="0">
              <a:latin typeface="Arial" pitchFamily="34" charset="0"/>
              <a:cs typeface="Arial" pitchFamily="34" charset="0"/>
            </a:endParaRPr>
          </a:p>
          <a:p>
            <a:r>
              <a:rPr lang="en-US" sz="2000" dirty="0">
                <a:latin typeface="Arial" pitchFamily="34" charset="0"/>
                <a:cs typeface="Arial" pitchFamily="34" charset="0"/>
              </a:rPr>
              <a:t>The scope can analyze and display up to 50,000 triggered waveforms per second.</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r>
              <a:rPr lang="en-US" sz="2000" dirty="0">
                <a:latin typeface="Arial" pitchFamily="34" charset="0"/>
                <a:cs typeface="Arial" pitchFamily="34" charset="0"/>
              </a:rPr>
              <a:t>Hands on: set up a basic edge trigger on a sine wave. Move the trigger level up and down to see where the trigger point crosses the signal.</a:t>
            </a:r>
          </a:p>
          <a:p>
            <a:endParaRPr lang="en-CA" altLang="zh-CN" sz="1400" dirty="0">
              <a:latin typeface="Arial" pitchFamily="34" charset="0"/>
              <a:cs typeface="Arial" pitchFamily="34" charset="0"/>
            </a:endParaRPr>
          </a:p>
          <a:p>
            <a:endParaRPr lang="zh-CN" altLang="en-US" sz="2000" dirty="0">
              <a:latin typeface="Calibri" panose="020F0502020204030204"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95400"/>
            <a:ext cx="5257800" cy="3505200"/>
          </a:xfrm>
          <a:prstGeom prst="rect">
            <a:avLst/>
          </a:prstGeom>
        </p:spPr>
      </p:pic>
    </p:spTree>
    <p:extLst>
      <p:ext uri="{BB962C8B-B14F-4D97-AF65-F5344CB8AC3E}">
        <p14:creationId xmlns:p14="http://schemas.microsoft.com/office/powerpoint/2010/main" val="314980039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enzhenyu">
      <a:majorFont>
        <a:latin typeface="Myriad Pro"/>
        <a:ea typeface="黑体"/>
        <a:cs typeface=""/>
      </a:majorFont>
      <a:minorFont>
        <a:latin typeface="Helvetic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lgn="ctr">
          <a:defRPr sz="1100" dirty="0"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RIGOL Technologies, Inc. 2015" id="{6F1C5B1B-03EF-4569-9986-70C5B5A8850F}" vid="{7B65387D-1321-424B-926A-0EC0831178C8}"/>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RIGOL Technologies, Inc. 2015 (1)</Template>
  <TotalTime>14541</TotalTime>
  <Words>3021</Words>
  <Application>Microsoft Office PowerPoint</Application>
  <PresentationFormat>Widescreen</PresentationFormat>
  <Paragraphs>378</Paragraphs>
  <Slides>26</Slides>
  <Notes>14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Microsoft YaHei</vt:lpstr>
      <vt:lpstr>Microsoft YaHei</vt:lpstr>
      <vt:lpstr>SimHei</vt:lpstr>
      <vt:lpstr>宋体</vt:lpstr>
      <vt:lpstr>华文新魏</vt:lpstr>
      <vt:lpstr>华文中宋</vt:lpstr>
      <vt:lpstr>Arial</vt:lpstr>
      <vt:lpstr>Arial Unicode MS</vt:lpstr>
      <vt:lpstr>Bookman Old Style</vt:lpstr>
      <vt:lpstr>Calibri</vt:lpstr>
      <vt:lpstr>Helvetica</vt:lpstr>
      <vt:lpstr>Helvetica Narrow</vt:lpstr>
      <vt:lpstr>Myriad Pro</vt:lpstr>
      <vt:lpstr>Times New Roman</vt:lpstr>
      <vt:lpstr>Office 主题</vt:lpstr>
      <vt:lpstr>3_Office Theme</vt:lpstr>
      <vt:lpstr>Oscilloscope and DMM Basics  Introduction to Instrumentation  </vt:lpstr>
      <vt:lpstr>Signal and Instrument Basics</vt:lpstr>
      <vt:lpstr>Ohm’s Law</vt:lpstr>
      <vt:lpstr>Digital Multimeters</vt:lpstr>
      <vt:lpstr>Digital Multimeters – important settings</vt:lpstr>
      <vt:lpstr>RMS measurements vs Peak to Peak</vt:lpstr>
      <vt:lpstr>Sample rate, memory depth, and time</vt:lpstr>
      <vt:lpstr>Digital Oscilloscope – important settings</vt:lpstr>
      <vt:lpstr>Digital Oscilloscope – Triggering</vt:lpstr>
      <vt:lpstr>Digital Oscilloscope – Digital vs Analog Channels</vt:lpstr>
      <vt:lpstr>The risks of Under sampling</vt:lpstr>
      <vt:lpstr>Bandwidth</vt:lpstr>
      <vt:lpstr>Rise Time</vt:lpstr>
      <vt:lpstr>Waveform Capture Rate</vt:lpstr>
      <vt:lpstr>More than just a single specification…</vt:lpstr>
      <vt:lpstr>Acquisition Modes</vt:lpstr>
      <vt:lpstr>AC vs DC Oscilloscope Channel Coupling</vt:lpstr>
      <vt:lpstr>Probe Basics</vt:lpstr>
      <vt:lpstr>Probe Loading</vt:lpstr>
      <vt:lpstr>Probe Loading</vt:lpstr>
      <vt:lpstr>Probe Compensation </vt:lpstr>
      <vt:lpstr>Signal Harmonics – Square, ramp, and sawtooth waves</vt:lpstr>
      <vt:lpstr>Signal Harmonics – Square, ramp, and sawtooth waves</vt:lpstr>
      <vt:lpstr>DMM Basics Summary</vt:lpstr>
      <vt:lpstr>Oscilloscope Basics Summary</vt:lpstr>
      <vt:lpstr>Additional Resources</vt:lpstr>
    </vt:vector>
  </TitlesOfParts>
  <Company>rigol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RIGOL  The company</dc:title>
  <dc:creator>Mike Rizzo</dc:creator>
  <cp:lastModifiedBy>Chris Armstrong</cp:lastModifiedBy>
  <cp:revision>355</cp:revision>
  <cp:lastPrinted>2015-10-13T23:24:33Z</cp:lastPrinted>
  <dcterms:created xsi:type="dcterms:W3CDTF">2015-06-08T05:52:57Z</dcterms:created>
  <dcterms:modified xsi:type="dcterms:W3CDTF">2017-11-09T19:14:53Z</dcterms:modified>
</cp:coreProperties>
</file>