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2"/>
  </p:notesMasterIdLst>
  <p:handoutMasterIdLst>
    <p:handoutMasterId r:id="rId23"/>
  </p:handoutMasterIdLst>
  <p:sldIdLst>
    <p:sldId id="566" r:id="rId3"/>
    <p:sldId id="567" r:id="rId4"/>
    <p:sldId id="565" r:id="rId5"/>
    <p:sldId id="568" r:id="rId6"/>
    <p:sldId id="570" r:id="rId7"/>
    <p:sldId id="569" r:id="rId8"/>
    <p:sldId id="571" r:id="rId9"/>
    <p:sldId id="572" r:id="rId10"/>
    <p:sldId id="577" r:id="rId11"/>
    <p:sldId id="573" r:id="rId12"/>
    <p:sldId id="576" r:id="rId13"/>
    <p:sldId id="583" r:id="rId14"/>
    <p:sldId id="578" r:id="rId15"/>
    <p:sldId id="581" r:id="rId16"/>
    <p:sldId id="574" r:id="rId17"/>
    <p:sldId id="575" r:id="rId18"/>
    <p:sldId id="582" r:id="rId19"/>
    <p:sldId id="579" r:id="rId20"/>
    <p:sldId id="584" r:id="rId21"/>
  </p:sldIdLst>
  <p:sldSz cx="12192000" cy="6858000"/>
  <p:notesSz cx="7077075" cy="93630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E7F0D8"/>
    <a:srgbClr val="E8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3371" autoAdjust="0"/>
  </p:normalViewPr>
  <p:slideViewPr>
    <p:cSldViewPr>
      <p:cViewPr varScale="1">
        <p:scale>
          <a:sx n="85" d="100"/>
          <a:sy n="85" d="100"/>
        </p:scale>
        <p:origin x="-1296"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8" d="100"/>
          <a:sy n="98" d="100"/>
        </p:scale>
        <p:origin x="-3648"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20Armstrong\Dropbox%20(Rigol%20USA)\Share%20Docs\My%20Docs\mem_depth_sample_rate_char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hris%20Armstrong\My%20Documents\Downloads\Alias%20Wave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18420744030672E-2"/>
          <c:y val="2.4448155733583384E-2"/>
          <c:w val="0.73955413730115882"/>
          <c:h val="0.92919533071123361"/>
        </c:manualLayout>
      </c:layout>
      <c:scatterChart>
        <c:scatterStyle val="smoothMarker"/>
        <c:varyColors val="0"/>
        <c:ser>
          <c:idx val="0"/>
          <c:order val="0"/>
          <c:tx>
            <c:strRef>
              <c:f>Sheet1!$A$20</c:f>
              <c:strCache>
                <c:ptCount val="1"/>
                <c:pt idx="0">
                  <c:v>10000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Sheet1!$B$20:$K$20</c:f>
              <c:numCache>
                <c:formatCode>General</c:formatCode>
                <c:ptCount val="10"/>
                <c:pt idx="0">
                  <c:v>10</c:v>
                </c:pt>
                <c:pt idx="1">
                  <c:v>1</c:v>
                </c:pt>
                <c:pt idx="2">
                  <c:v>0.1</c:v>
                </c:pt>
                <c:pt idx="3">
                  <c:v>0.01</c:v>
                </c:pt>
                <c:pt idx="4">
                  <c:v>1E-3</c:v>
                </c:pt>
                <c:pt idx="5">
                  <c:v>1E-4</c:v>
                </c:pt>
                <c:pt idx="6">
                  <c:v>1.0000000000000001E-5</c:v>
                </c:pt>
                <c:pt idx="7">
                  <c:v>5.0000000000000004E-6</c:v>
                </c:pt>
                <c:pt idx="8">
                  <c:v>2.5000000000000002E-6</c:v>
                </c:pt>
                <c:pt idx="9">
                  <c:v>1.9999999999999999E-6</c:v>
                </c:pt>
              </c:numCache>
            </c:numRef>
          </c:yVal>
          <c:smooth val="1"/>
          <c:extLst xmlns:c16r2="http://schemas.microsoft.com/office/drawing/2015/06/chart">
            <c:ext xmlns:c16="http://schemas.microsoft.com/office/drawing/2014/chart" uri="{C3380CC4-5D6E-409C-BE32-E72D297353CC}">
              <c16:uniqueId val="{00000000-2F08-4BC6-AFB2-01F8929C9574}"/>
            </c:ext>
          </c:extLst>
        </c:ser>
        <c:ser>
          <c:idx val="1"/>
          <c:order val="1"/>
          <c:tx>
            <c:strRef>
              <c:f>Sheet1!$A$21</c:f>
              <c:strCache>
                <c:ptCount val="1"/>
                <c:pt idx="0">
                  <c:v>100000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Sheet1!$B$21:$K$21</c:f>
              <c:numCache>
                <c:formatCode>General</c:formatCode>
                <c:ptCount val="10"/>
                <c:pt idx="0">
                  <c:v>100</c:v>
                </c:pt>
                <c:pt idx="1">
                  <c:v>10</c:v>
                </c:pt>
                <c:pt idx="2">
                  <c:v>1</c:v>
                </c:pt>
                <c:pt idx="3">
                  <c:v>0.1</c:v>
                </c:pt>
                <c:pt idx="4">
                  <c:v>0.01</c:v>
                </c:pt>
                <c:pt idx="5">
                  <c:v>1E-3</c:v>
                </c:pt>
                <c:pt idx="6">
                  <c:v>1E-4</c:v>
                </c:pt>
                <c:pt idx="7">
                  <c:v>5.0000000000000002E-5</c:v>
                </c:pt>
                <c:pt idx="8">
                  <c:v>2.5000000000000001E-5</c:v>
                </c:pt>
                <c:pt idx="9">
                  <c:v>2.0000000000000002E-5</c:v>
                </c:pt>
              </c:numCache>
            </c:numRef>
          </c:yVal>
          <c:smooth val="1"/>
          <c:extLst xmlns:c16r2="http://schemas.microsoft.com/office/drawing/2015/06/chart">
            <c:ext xmlns:c16="http://schemas.microsoft.com/office/drawing/2014/chart" uri="{C3380CC4-5D6E-409C-BE32-E72D297353CC}">
              <c16:uniqueId val="{00000001-2F08-4BC6-AFB2-01F8929C9574}"/>
            </c:ext>
          </c:extLst>
        </c:ser>
        <c:ser>
          <c:idx val="2"/>
          <c:order val="2"/>
          <c:tx>
            <c:strRef>
              <c:f>Sheet1!$A$22</c:f>
              <c:strCache>
                <c:ptCount val="1"/>
                <c:pt idx="0">
                  <c:v>1000000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Sheet1!$B$22:$K$22</c:f>
              <c:numCache>
                <c:formatCode>General</c:formatCode>
                <c:ptCount val="10"/>
                <c:pt idx="0">
                  <c:v>1000</c:v>
                </c:pt>
                <c:pt idx="1">
                  <c:v>100</c:v>
                </c:pt>
                <c:pt idx="2">
                  <c:v>10</c:v>
                </c:pt>
                <c:pt idx="3">
                  <c:v>1</c:v>
                </c:pt>
                <c:pt idx="4">
                  <c:v>0.1</c:v>
                </c:pt>
                <c:pt idx="5">
                  <c:v>0.01</c:v>
                </c:pt>
                <c:pt idx="6">
                  <c:v>1E-3</c:v>
                </c:pt>
                <c:pt idx="7">
                  <c:v>5.0000000000000001E-4</c:v>
                </c:pt>
                <c:pt idx="8">
                  <c:v>2.5000000000000001E-4</c:v>
                </c:pt>
                <c:pt idx="9">
                  <c:v>2.0000000000000001E-4</c:v>
                </c:pt>
              </c:numCache>
            </c:numRef>
          </c:yVal>
          <c:smooth val="1"/>
          <c:extLst xmlns:c16r2="http://schemas.microsoft.com/office/drawing/2015/06/chart">
            <c:ext xmlns:c16="http://schemas.microsoft.com/office/drawing/2014/chart" uri="{C3380CC4-5D6E-409C-BE32-E72D297353CC}">
              <c16:uniqueId val="{00000002-2F08-4BC6-AFB2-01F8929C9574}"/>
            </c:ext>
          </c:extLst>
        </c:ser>
        <c:ser>
          <c:idx val="3"/>
          <c:order val="3"/>
          <c:tx>
            <c:strRef>
              <c:f>Sheet1!$A$23</c:f>
              <c:strCache>
                <c:ptCount val="1"/>
                <c:pt idx="0">
                  <c:v>2000000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Sheet1!$B$23:$K$23</c:f>
              <c:numCache>
                <c:formatCode>General</c:formatCode>
                <c:ptCount val="10"/>
                <c:pt idx="0">
                  <c:v>2000</c:v>
                </c:pt>
                <c:pt idx="1">
                  <c:v>200</c:v>
                </c:pt>
                <c:pt idx="2">
                  <c:v>20</c:v>
                </c:pt>
                <c:pt idx="3">
                  <c:v>2</c:v>
                </c:pt>
                <c:pt idx="4">
                  <c:v>0.2</c:v>
                </c:pt>
                <c:pt idx="5">
                  <c:v>0.02</c:v>
                </c:pt>
                <c:pt idx="6">
                  <c:v>2E-3</c:v>
                </c:pt>
                <c:pt idx="7">
                  <c:v>1E-3</c:v>
                </c:pt>
                <c:pt idx="8">
                  <c:v>5.0000000000000001E-4</c:v>
                </c:pt>
                <c:pt idx="9">
                  <c:v>4.0000000000000002E-4</c:v>
                </c:pt>
              </c:numCache>
            </c:numRef>
          </c:yVal>
          <c:smooth val="1"/>
          <c:extLst xmlns:c16r2="http://schemas.microsoft.com/office/drawing/2015/06/chart">
            <c:ext xmlns:c16="http://schemas.microsoft.com/office/drawing/2014/chart" uri="{C3380CC4-5D6E-409C-BE32-E72D297353CC}">
              <c16:uniqueId val="{00000003-2F08-4BC6-AFB2-01F8929C9574}"/>
            </c:ext>
          </c:extLst>
        </c:ser>
        <c:ser>
          <c:idx val="4"/>
          <c:order val="4"/>
          <c:tx>
            <c:strRef>
              <c:f>Sheet1!$A$24</c:f>
              <c:strCache>
                <c:ptCount val="1"/>
                <c:pt idx="0">
                  <c:v>3000000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Sheet1!$B$24:$K$24</c:f>
              <c:numCache>
                <c:formatCode>General</c:formatCode>
                <c:ptCount val="10"/>
                <c:pt idx="0">
                  <c:v>3000</c:v>
                </c:pt>
                <c:pt idx="1">
                  <c:v>300</c:v>
                </c:pt>
                <c:pt idx="2">
                  <c:v>30</c:v>
                </c:pt>
                <c:pt idx="3">
                  <c:v>3</c:v>
                </c:pt>
                <c:pt idx="4">
                  <c:v>0.3</c:v>
                </c:pt>
                <c:pt idx="5">
                  <c:v>0.03</c:v>
                </c:pt>
                <c:pt idx="6">
                  <c:v>3.0000000000000001E-3</c:v>
                </c:pt>
                <c:pt idx="7">
                  <c:v>1.5E-3</c:v>
                </c:pt>
                <c:pt idx="8">
                  <c:v>7.5000000000000002E-4</c:v>
                </c:pt>
                <c:pt idx="9">
                  <c:v>5.9999999999999995E-4</c:v>
                </c:pt>
              </c:numCache>
            </c:numRef>
          </c:yVal>
          <c:smooth val="1"/>
          <c:extLst xmlns:c16r2="http://schemas.microsoft.com/office/drawing/2015/06/chart">
            <c:ext xmlns:c16="http://schemas.microsoft.com/office/drawing/2014/chart" uri="{C3380CC4-5D6E-409C-BE32-E72D297353CC}">
              <c16:uniqueId val="{00000004-2F08-4BC6-AFB2-01F8929C9574}"/>
            </c:ext>
          </c:extLst>
        </c:ser>
        <c:ser>
          <c:idx val="5"/>
          <c:order val="5"/>
          <c:tx>
            <c:strRef>
              <c:f>Sheet1!$A$25</c:f>
              <c:strCache>
                <c:ptCount val="1"/>
                <c:pt idx="0">
                  <c:v>4000000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Sheet1!$B$25:$K$25</c:f>
              <c:numCache>
                <c:formatCode>General</c:formatCode>
                <c:ptCount val="10"/>
                <c:pt idx="0">
                  <c:v>4000</c:v>
                </c:pt>
                <c:pt idx="1">
                  <c:v>400</c:v>
                </c:pt>
                <c:pt idx="2">
                  <c:v>40</c:v>
                </c:pt>
                <c:pt idx="3">
                  <c:v>4</c:v>
                </c:pt>
                <c:pt idx="4">
                  <c:v>0.4</c:v>
                </c:pt>
                <c:pt idx="5">
                  <c:v>0.04</c:v>
                </c:pt>
                <c:pt idx="6">
                  <c:v>4.0000000000000001E-3</c:v>
                </c:pt>
                <c:pt idx="7">
                  <c:v>2E-3</c:v>
                </c:pt>
                <c:pt idx="8">
                  <c:v>1E-3</c:v>
                </c:pt>
                <c:pt idx="9">
                  <c:v>8.0000000000000004E-4</c:v>
                </c:pt>
              </c:numCache>
            </c:numRef>
          </c:yVal>
          <c:smooth val="1"/>
          <c:extLst xmlns:c16r2="http://schemas.microsoft.com/office/drawing/2015/06/chart">
            <c:ext xmlns:c16="http://schemas.microsoft.com/office/drawing/2014/chart" uri="{C3380CC4-5D6E-409C-BE32-E72D297353CC}">
              <c16:uniqueId val="{00000005-2F08-4BC6-AFB2-01F8929C9574}"/>
            </c:ext>
          </c:extLst>
        </c:ser>
        <c:ser>
          <c:idx val="6"/>
          <c:order val="6"/>
          <c:tx>
            <c:strRef>
              <c:f>Sheet1!$A$26</c:f>
              <c:strCache>
                <c:ptCount val="1"/>
                <c:pt idx="0">
                  <c:v>12000000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Sheet1!$B$26:$K$26</c:f>
              <c:numCache>
                <c:formatCode>General</c:formatCode>
                <c:ptCount val="10"/>
                <c:pt idx="0">
                  <c:v>12000</c:v>
                </c:pt>
                <c:pt idx="1">
                  <c:v>1200</c:v>
                </c:pt>
                <c:pt idx="2">
                  <c:v>120</c:v>
                </c:pt>
                <c:pt idx="3">
                  <c:v>12</c:v>
                </c:pt>
                <c:pt idx="4">
                  <c:v>1.2</c:v>
                </c:pt>
                <c:pt idx="5">
                  <c:v>0.12</c:v>
                </c:pt>
                <c:pt idx="6">
                  <c:v>1.2E-2</c:v>
                </c:pt>
                <c:pt idx="7">
                  <c:v>6.0000000000000001E-3</c:v>
                </c:pt>
                <c:pt idx="8">
                  <c:v>3.0000000000000001E-3</c:v>
                </c:pt>
                <c:pt idx="9">
                  <c:v>2.3999999999999998E-3</c:v>
                </c:pt>
              </c:numCache>
            </c:numRef>
          </c:yVal>
          <c:smooth val="1"/>
          <c:extLst xmlns:c16r2="http://schemas.microsoft.com/office/drawing/2015/06/chart">
            <c:ext xmlns:c16="http://schemas.microsoft.com/office/drawing/2014/chart" uri="{C3380CC4-5D6E-409C-BE32-E72D297353CC}">
              <c16:uniqueId val="{00000006-2F08-4BC6-AFB2-01F8929C9574}"/>
            </c:ext>
          </c:extLst>
        </c:ser>
        <c:ser>
          <c:idx val="7"/>
          <c:order val="7"/>
          <c:tx>
            <c:strRef>
              <c:f>Sheet1!$A$27</c:f>
              <c:strCache>
                <c:ptCount val="1"/>
                <c:pt idx="0">
                  <c:v>24000000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Sheet1!$B$27:$K$27</c:f>
              <c:numCache>
                <c:formatCode>General</c:formatCode>
                <c:ptCount val="10"/>
                <c:pt idx="0">
                  <c:v>24000</c:v>
                </c:pt>
                <c:pt idx="1">
                  <c:v>2400</c:v>
                </c:pt>
                <c:pt idx="2">
                  <c:v>240</c:v>
                </c:pt>
                <c:pt idx="3">
                  <c:v>24</c:v>
                </c:pt>
                <c:pt idx="4">
                  <c:v>2.4</c:v>
                </c:pt>
                <c:pt idx="5">
                  <c:v>0.24</c:v>
                </c:pt>
                <c:pt idx="6">
                  <c:v>2.4E-2</c:v>
                </c:pt>
                <c:pt idx="7">
                  <c:v>1.2E-2</c:v>
                </c:pt>
                <c:pt idx="8">
                  <c:v>6.0000000000000001E-3</c:v>
                </c:pt>
                <c:pt idx="9">
                  <c:v>4.7999999999999996E-3</c:v>
                </c:pt>
              </c:numCache>
            </c:numRef>
          </c:yVal>
          <c:smooth val="1"/>
          <c:extLst xmlns:c16r2="http://schemas.microsoft.com/office/drawing/2015/06/chart">
            <c:ext xmlns:c16="http://schemas.microsoft.com/office/drawing/2014/chart" uri="{C3380CC4-5D6E-409C-BE32-E72D297353CC}">
              <c16:uniqueId val="{00000007-2F08-4BC6-AFB2-01F8929C9574}"/>
            </c:ext>
          </c:extLst>
        </c:ser>
        <c:ser>
          <c:idx val="8"/>
          <c:order val="8"/>
          <c:tx>
            <c:strRef>
              <c:f>Sheet1!$A$28</c:f>
              <c:strCache>
                <c:ptCount val="1"/>
                <c:pt idx="0">
                  <c:v>50000000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Sheet1!$B$28:$K$28</c:f>
              <c:numCache>
                <c:formatCode>General</c:formatCode>
                <c:ptCount val="10"/>
                <c:pt idx="0">
                  <c:v>50000</c:v>
                </c:pt>
                <c:pt idx="1">
                  <c:v>5000</c:v>
                </c:pt>
                <c:pt idx="2">
                  <c:v>500</c:v>
                </c:pt>
                <c:pt idx="3">
                  <c:v>50</c:v>
                </c:pt>
                <c:pt idx="4">
                  <c:v>5</c:v>
                </c:pt>
                <c:pt idx="5">
                  <c:v>0.5</c:v>
                </c:pt>
                <c:pt idx="6">
                  <c:v>0.05</c:v>
                </c:pt>
                <c:pt idx="7">
                  <c:v>2.5000000000000001E-2</c:v>
                </c:pt>
                <c:pt idx="8">
                  <c:v>1.2500000000000001E-2</c:v>
                </c:pt>
                <c:pt idx="9">
                  <c:v>0.01</c:v>
                </c:pt>
              </c:numCache>
            </c:numRef>
          </c:yVal>
          <c:smooth val="1"/>
          <c:extLst xmlns:c16r2="http://schemas.microsoft.com/office/drawing/2015/06/chart">
            <c:ext xmlns:c16="http://schemas.microsoft.com/office/drawing/2014/chart" uri="{C3380CC4-5D6E-409C-BE32-E72D297353CC}">
              <c16:uniqueId val="{00000008-2F08-4BC6-AFB2-01F8929C9574}"/>
            </c:ext>
          </c:extLst>
        </c:ser>
        <c:ser>
          <c:idx val="9"/>
          <c:order val="9"/>
          <c:tx>
            <c:strRef>
              <c:f>Sheet1!$A$29</c:f>
              <c:strCache>
                <c:ptCount val="1"/>
                <c:pt idx="0">
                  <c:v>100000000</c:v>
                </c:pt>
              </c:strCache>
            </c:strRef>
          </c:tx>
          <c:xVal>
            <c:numRef>
              <c:f>Sheet1!$B$19:$K$19</c:f>
              <c:numCache>
                <c:formatCode>General</c:formatCode>
                <c:ptCount val="10"/>
                <c:pt idx="0">
                  <c:v>1000</c:v>
                </c:pt>
                <c:pt idx="1">
                  <c:v>10000</c:v>
                </c:pt>
                <c:pt idx="2">
                  <c:v>100000</c:v>
                </c:pt>
                <c:pt idx="3">
                  <c:v>1000000</c:v>
                </c:pt>
                <c:pt idx="4">
                  <c:v>10000000</c:v>
                </c:pt>
                <c:pt idx="5">
                  <c:v>100000000</c:v>
                </c:pt>
                <c:pt idx="6">
                  <c:v>1000000000</c:v>
                </c:pt>
                <c:pt idx="7">
                  <c:v>2000000000</c:v>
                </c:pt>
                <c:pt idx="8">
                  <c:v>4000000000</c:v>
                </c:pt>
                <c:pt idx="9">
                  <c:v>5000000000</c:v>
                </c:pt>
              </c:numCache>
            </c:numRef>
          </c:xVal>
          <c:yVal>
            <c:numRef>
              <c:f>Sheet1!$B$29:$K$29</c:f>
              <c:numCache>
                <c:formatCode>General</c:formatCode>
                <c:ptCount val="10"/>
                <c:pt idx="0">
                  <c:v>100000</c:v>
                </c:pt>
                <c:pt idx="1">
                  <c:v>10000</c:v>
                </c:pt>
                <c:pt idx="2">
                  <c:v>1000</c:v>
                </c:pt>
                <c:pt idx="3">
                  <c:v>100</c:v>
                </c:pt>
                <c:pt idx="4">
                  <c:v>10</c:v>
                </c:pt>
                <c:pt idx="5">
                  <c:v>1</c:v>
                </c:pt>
                <c:pt idx="6">
                  <c:v>0.1</c:v>
                </c:pt>
                <c:pt idx="7">
                  <c:v>0.05</c:v>
                </c:pt>
                <c:pt idx="8">
                  <c:v>2.5000000000000001E-2</c:v>
                </c:pt>
                <c:pt idx="9">
                  <c:v>0.02</c:v>
                </c:pt>
              </c:numCache>
            </c:numRef>
          </c:yVal>
          <c:smooth val="1"/>
          <c:extLst xmlns:c16r2="http://schemas.microsoft.com/office/drawing/2015/06/chart">
            <c:ext xmlns:c16="http://schemas.microsoft.com/office/drawing/2014/chart" uri="{C3380CC4-5D6E-409C-BE32-E72D297353CC}">
              <c16:uniqueId val="{00000009-2F08-4BC6-AFB2-01F8929C9574}"/>
            </c:ext>
          </c:extLst>
        </c:ser>
        <c:dLbls>
          <c:showLegendKey val="0"/>
          <c:showVal val="0"/>
          <c:showCatName val="0"/>
          <c:showSerName val="0"/>
          <c:showPercent val="0"/>
          <c:showBubbleSize val="0"/>
        </c:dLbls>
        <c:axId val="36776576"/>
        <c:axId val="36782464"/>
      </c:scatterChart>
      <c:valAx>
        <c:axId val="36776576"/>
        <c:scaling>
          <c:logBase val="10"/>
          <c:orientation val="minMax"/>
          <c:max val="10000000000"/>
          <c:min val="1000"/>
        </c:scaling>
        <c:delete val="0"/>
        <c:axPos val="b"/>
        <c:minorGridlines>
          <c:spPr>
            <a:ln>
              <a:noFill/>
            </a:ln>
          </c:spPr>
        </c:minorGridlines>
        <c:numFmt formatCode="General" sourceLinked="1"/>
        <c:majorTickMark val="cross"/>
        <c:minorTickMark val="in"/>
        <c:tickLblPos val="nextTo"/>
        <c:crossAx val="36782464"/>
        <c:crossesAt val="0"/>
        <c:crossBetween val="midCat"/>
      </c:valAx>
      <c:valAx>
        <c:axId val="36782464"/>
        <c:scaling>
          <c:logBase val="10"/>
          <c:orientation val="minMax"/>
        </c:scaling>
        <c:delete val="0"/>
        <c:axPos val="l"/>
        <c:majorGridlines/>
        <c:numFmt formatCode="General" sourceLinked="0"/>
        <c:majorTickMark val="out"/>
        <c:minorTickMark val="in"/>
        <c:tickLblPos val="nextTo"/>
        <c:crossAx val="36776576"/>
        <c:crossesAt val="1"/>
        <c:crossBetween val="midCat"/>
      </c:valAx>
    </c:plotArea>
    <c:legend>
      <c:legendPos val="r"/>
      <c:layout/>
      <c:overlay val="0"/>
    </c:legend>
    <c:plotVisOnly val="1"/>
    <c:dispBlanksAs val="gap"/>
    <c:showDLblsOverMax val="0"/>
  </c:chart>
  <c:spPr>
    <a:ln w="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0"/>
          <c:spPr>
            <a:ln>
              <a:noFill/>
            </a:ln>
          </c:spPr>
          <c:marker>
            <c:spPr>
              <a:ln>
                <a:noFill/>
              </a:ln>
            </c:spPr>
          </c:marker>
          <c:xVal>
            <c:numRef>
              <c:f>Sheet1!$J$29:$J$56</c:f>
              <c:numCache>
                <c:formatCode>General</c:formatCode>
                <c:ptCount val="28"/>
                <c:pt idx="0">
                  <c:v>0</c:v>
                </c:pt>
                <c:pt idx="1">
                  <c:v>18</c:v>
                </c:pt>
                <c:pt idx="2">
                  <c:v>36</c:v>
                </c:pt>
                <c:pt idx="3">
                  <c:v>54</c:v>
                </c:pt>
                <c:pt idx="4">
                  <c:v>72</c:v>
                </c:pt>
                <c:pt idx="5">
                  <c:v>90</c:v>
                </c:pt>
                <c:pt idx="6">
                  <c:v>108</c:v>
                </c:pt>
                <c:pt idx="7">
                  <c:v>126</c:v>
                </c:pt>
                <c:pt idx="8">
                  <c:v>144</c:v>
                </c:pt>
                <c:pt idx="9">
                  <c:v>162</c:v>
                </c:pt>
                <c:pt idx="10">
                  <c:v>180</c:v>
                </c:pt>
                <c:pt idx="11">
                  <c:v>198</c:v>
                </c:pt>
                <c:pt idx="12">
                  <c:v>216</c:v>
                </c:pt>
                <c:pt idx="13">
                  <c:v>234</c:v>
                </c:pt>
                <c:pt idx="14">
                  <c:v>252</c:v>
                </c:pt>
                <c:pt idx="15">
                  <c:v>270</c:v>
                </c:pt>
                <c:pt idx="16">
                  <c:v>288</c:v>
                </c:pt>
                <c:pt idx="17">
                  <c:v>306</c:v>
                </c:pt>
                <c:pt idx="18">
                  <c:v>324</c:v>
                </c:pt>
                <c:pt idx="19">
                  <c:v>342</c:v>
                </c:pt>
                <c:pt idx="20">
                  <c:v>360</c:v>
                </c:pt>
                <c:pt idx="21">
                  <c:v>378</c:v>
                </c:pt>
                <c:pt idx="22">
                  <c:v>396</c:v>
                </c:pt>
                <c:pt idx="23">
                  <c:v>414</c:v>
                </c:pt>
                <c:pt idx="24">
                  <c:v>432</c:v>
                </c:pt>
                <c:pt idx="25">
                  <c:v>450</c:v>
                </c:pt>
                <c:pt idx="26">
                  <c:v>468</c:v>
                </c:pt>
                <c:pt idx="27">
                  <c:v>486</c:v>
                </c:pt>
              </c:numCache>
            </c:numRef>
          </c:xVal>
          <c:yVal>
            <c:numRef>
              <c:f>Sheet1!$K$29:$K$56</c:f>
              <c:numCache>
                <c:formatCode>General</c:formatCode>
                <c:ptCount val="28"/>
                <c:pt idx="0">
                  <c:v>0</c:v>
                </c:pt>
                <c:pt idx="1">
                  <c:v>0.47873621895588381</c:v>
                </c:pt>
                <c:pt idx="2">
                  <c:v>0.84062134071440464</c:v>
                </c:pt>
                <c:pt idx="3">
                  <c:v>0.99732556723121957</c:v>
                </c:pt>
                <c:pt idx="4">
                  <c:v>0.9106001509102315</c:v>
                </c:pt>
                <c:pt idx="5">
                  <c:v>0.6016132416652038</c:v>
                </c:pt>
                <c:pt idx="6">
                  <c:v>0.14578311355872309</c:v>
                </c:pt>
                <c:pt idx="7">
                  <c:v>-0.34563011041073144</c:v>
                </c:pt>
                <c:pt idx="8">
                  <c:v>-0.75268109892194901</c:v>
                </c:pt>
                <c:pt idx="9">
                  <c:v>-0.9760158596521008</c:v>
                </c:pt>
                <c:pt idx="10">
                  <c:v>-0.96112230264370035</c:v>
                </c:pt>
                <c:pt idx="11">
                  <c:v>-0.71163568340633565</c:v>
                </c:pt>
                <c:pt idx="12">
                  <c:v>-0.28845130093688631</c:v>
                </c:pt>
                <c:pt idx="13">
                  <c:v>0.20513897452307026</c:v>
                </c:pt>
                <c:pt idx="14">
                  <c:v>0.64865843164543002</c:v>
                </c:pt>
                <c:pt idx="15">
                  <c:v>0.93385176585734631</c:v>
                </c:pt>
                <c:pt idx="16">
                  <c:v>0.99110829658671973</c:v>
                </c:pt>
                <c:pt idx="17">
                  <c:v>0.80645271097329552</c:v>
                </c:pt>
                <c:pt idx="18">
                  <c:v>0.42495619211997426</c:v>
                </c:pt>
                <c:pt idx="19">
                  <c:v>-6.0264664570871623E-2</c:v>
                </c:pt>
                <c:pt idx="20">
                  <c:v>-0.53077597579907854</c:v>
                </c:pt>
                <c:pt idx="21">
                  <c:v>-0.8717341997898258</c:v>
                </c:pt>
                <c:pt idx="22">
                  <c:v>-0.99991742645100712</c:v>
                </c:pt>
                <c:pt idx="23">
                  <c:v>-0.88403838299108017</c:v>
                </c:pt>
                <c:pt idx="24">
                  <c:v>-0.55238110732974033</c:v>
                </c:pt>
                <c:pt idx="25">
                  <c:v>-8.5897311537234705E-2</c:v>
                </c:pt>
                <c:pt idx="26">
                  <c:v>0.4015525083453908</c:v>
                </c:pt>
                <c:pt idx="27">
                  <c:v>0.79099041827712746</c:v>
                </c:pt>
              </c:numCache>
            </c:numRef>
          </c:yVal>
          <c:smooth val="1"/>
          <c:extLst xmlns:c16r2="http://schemas.microsoft.com/office/drawing/2015/06/chart">
            <c:ext xmlns:c16="http://schemas.microsoft.com/office/drawing/2014/chart" uri="{C3380CC4-5D6E-409C-BE32-E72D297353CC}">
              <c16:uniqueId val="{00000000-3DDE-439E-B2E2-727B3AE887E6}"/>
            </c:ext>
          </c:extLst>
        </c:ser>
        <c:dLbls>
          <c:showLegendKey val="0"/>
          <c:showVal val="0"/>
          <c:showCatName val="0"/>
          <c:showSerName val="0"/>
          <c:showPercent val="0"/>
          <c:showBubbleSize val="0"/>
        </c:dLbls>
        <c:axId val="110879488"/>
        <c:axId val="110881408"/>
      </c:scatterChart>
      <c:valAx>
        <c:axId val="110879488"/>
        <c:scaling>
          <c:orientation val="minMax"/>
          <c:max val="400"/>
        </c:scaling>
        <c:delete val="1"/>
        <c:axPos val="b"/>
        <c:numFmt formatCode="General" sourceLinked="1"/>
        <c:majorTickMark val="out"/>
        <c:minorTickMark val="none"/>
        <c:tickLblPos val="nextTo"/>
        <c:crossAx val="110881408"/>
        <c:crosses val="autoZero"/>
        <c:crossBetween val="midCat"/>
      </c:valAx>
      <c:valAx>
        <c:axId val="110881408"/>
        <c:scaling>
          <c:orientation val="minMax"/>
        </c:scaling>
        <c:delete val="1"/>
        <c:axPos val="l"/>
        <c:majorGridlines/>
        <c:numFmt formatCode="General" sourceLinked="1"/>
        <c:majorTickMark val="out"/>
        <c:minorTickMark val="none"/>
        <c:tickLblPos val="nextTo"/>
        <c:crossAx val="110879488"/>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zh-CN" altLang="en-US"/>
          </a:p>
        </p:txBody>
      </p:sp>
      <p:sp>
        <p:nvSpPr>
          <p:cNvPr id="3" name="日期占位符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A2CF8C4-8420-49F9-9DC6-B46DF41C7A89}" type="datetimeFigureOut">
              <a:rPr lang="zh-CN" altLang="en-US" smtClean="0"/>
              <a:t>2017/3/23</a:t>
            </a:fld>
            <a:endParaRPr lang="zh-CN" altLang="en-US"/>
          </a:p>
        </p:txBody>
      </p:sp>
      <p:sp>
        <p:nvSpPr>
          <p:cNvPr id="4" name="页脚占位符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817E3CB-7C70-45E8-8321-D557ACBEE380}" type="slidenum">
              <a:rPr lang="zh-CN" altLang="en-US" smtClean="0"/>
              <a:t>‹#›</a:t>
            </a:fld>
            <a:endParaRPr lang="zh-CN" altLang="en-US"/>
          </a:p>
        </p:txBody>
      </p:sp>
    </p:spTree>
    <p:extLst>
      <p:ext uri="{BB962C8B-B14F-4D97-AF65-F5344CB8AC3E}">
        <p14:creationId xmlns:p14="http://schemas.microsoft.com/office/powerpoint/2010/main" val="46526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zh-CN" altLang="en-US"/>
          </a:p>
        </p:txBody>
      </p:sp>
      <p:sp>
        <p:nvSpPr>
          <p:cNvPr id="3" name="日期占位符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3704C9E-89B2-4B31-A90E-746F2B931B9C}" type="datetimeFigureOut">
              <a:rPr lang="zh-CN" altLang="en-US" smtClean="0"/>
              <a:pPr/>
              <a:t>2017/3/23</a:t>
            </a:fld>
            <a:endParaRPr lang="zh-CN" altLang="en-US"/>
          </a:p>
        </p:txBody>
      </p:sp>
      <p:sp>
        <p:nvSpPr>
          <p:cNvPr id="4" name="幻灯片图像占位符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zh-CN" altLang="en-US"/>
          </a:p>
        </p:txBody>
      </p:sp>
      <p:sp>
        <p:nvSpPr>
          <p:cNvPr id="5" name="备注占位符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51AA5452-5772-4D3B-B727-22276DF9FD38}" type="slidenum">
              <a:rPr lang="zh-CN" altLang="en-US" smtClean="0"/>
              <a:pPr/>
              <a:t>‹#›</a:t>
            </a:fld>
            <a:endParaRPr lang="zh-CN" altLang="en-US"/>
          </a:p>
        </p:txBody>
      </p:sp>
    </p:spTree>
    <p:extLst>
      <p:ext uri="{BB962C8B-B14F-4D97-AF65-F5344CB8AC3E}">
        <p14:creationId xmlns:p14="http://schemas.microsoft.com/office/powerpoint/2010/main" val="2151409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2</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7</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9</a:t>
            </a:fld>
            <a:endParaRPr lang="zh-CN" altLang="en-US"/>
          </a:p>
        </p:txBody>
      </p:sp>
    </p:spTree>
    <p:extLst>
      <p:ext uri="{BB962C8B-B14F-4D97-AF65-F5344CB8AC3E}">
        <p14:creationId xmlns:p14="http://schemas.microsoft.com/office/powerpoint/2010/main" val="103164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17513" y="701675"/>
            <a:ext cx="6242050" cy="3511550"/>
          </a:xfrm>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r>
              <a:rPr lang="en-US" dirty="0"/>
              <a:t>Being able to see view and understand signals quickly and easily is key enjoying a digital scope. Years ago, digital scopes with limited hardware capabilities did significantly reduce the engineer’s ability to view signals in real time. Over the last few years, digital scopes have followed the same technology curve that moved us from desktop computers to </a:t>
            </a:r>
            <a:r>
              <a:rPr lang="en-US" dirty="0" err="1"/>
              <a:t>iPhones</a:t>
            </a:r>
            <a:r>
              <a:rPr lang="en-US" dirty="0"/>
              <a:t> and has enabled these digital scopes to detect, recreate, and analyze signals in real time better than traditional analog scopes. By sampling at 5-10 x the max bandwidth of the instrument a modern digital scope can detect any transition that the underlying analog front end can relay. But to be able to view it as well as an analog scope you need a high resolution display with significant color depth. </a:t>
            </a:r>
          </a:p>
          <a:p>
            <a:pPr>
              <a:defRPr/>
            </a:pPr>
            <a:endParaRPr lang="en-US" dirty="0"/>
          </a:p>
          <a:p>
            <a:pPr>
              <a:defRPr/>
            </a:pPr>
            <a:endParaRPr lang="en-US" dirty="0"/>
          </a:p>
          <a:p>
            <a:pPr>
              <a:defRPr/>
            </a:pPr>
            <a:r>
              <a:rPr lang="en-US" dirty="0"/>
              <a:t>Many people talk about waveform acquisition rates as one of the most important specifications of an oscilloscope. For many types of testing that is true, but it isn’t the whole picture. Getting the most out of your scope is really a combination of sampling speed, acquisition rates, memory depth, the quality of the display, and the ways you can get additional information from the instrument.</a:t>
            </a:r>
          </a:p>
          <a:p>
            <a:pPr>
              <a:defRPr/>
            </a:pPr>
            <a:endParaRPr lang="en-US" dirty="0"/>
          </a:p>
          <a:p>
            <a:pPr>
              <a:defRPr/>
            </a:pPr>
            <a:r>
              <a:rPr lang="en-US" dirty="0"/>
              <a:t>There are really two distinct problems being addressed. First, helping the engineer find the problem as quickly as possible and second: helping the engineer determine causality for the issue and ultimately propose a solution.</a:t>
            </a:r>
          </a:p>
          <a:p>
            <a:pPr>
              <a:defRPr/>
            </a:pPr>
            <a:endParaRPr lang="en-US" dirty="0"/>
          </a:p>
          <a:p>
            <a:pPr>
              <a:defRPr/>
            </a:pPr>
            <a:r>
              <a:rPr lang="en-US" dirty="0"/>
              <a:t>Any scopes capability starts with its sample rate. Sampling speed is the number of data points it can capture per second. Advanced digital scopes for R &amp; D work today should be capable of multiple GSa/sec. This value defines the likelihood of a short glitch or artifact being captured by the scope. The red sine waves with blue sample points shows an example. Even though the scope on the left is sampling 4 times the frequency of the signal which is more than enough to satisfy Nyquist and display the fundamental - this scope missed the artifact that is causing problems for your circuit. Much higher sampling rate is required to make sure you are catching any high frequency glitch.</a:t>
            </a:r>
          </a:p>
          <a:p>
            <a:pPr>
              <a:defRPr/>
            </a:pPr>
            <a:endParaRPr lang="en-US" dirty="0"/>
          </a:p>
          <a:p>
            <a:pPr>
              <a:defRPr/>
            </a:pPr>
            <a:r>
              <a:rPr lang="en-US" dirty="0"/>
              <a:t>When that glitch is random or occasional is when acquisition rates come into play – these are described in the number of waveforms per second. Suppose the glitch happens once per second and you are triggering on the rising edge of that sine wave (assume it is 50 MHz) looking for a problem. The scope auto sets down to 10 </a:t>
            </a:r>
            <a:r>
              <a:rPr lang="en-US" dirty="0" err="1"/>
              <a:t>nSec</a:t>
            </a:r>
            <a:r>
              <a:rPr lang="en-US" dirty="0"/>
              <a:t> per division so we only have 140 </a:t>
            </a:r>
            <a:r>
              <a:rPr lang="en-US" dirty="0" err="1"/>
              <a:t>nSec</a:t>
            </a:r>
            <a:r>
              <a:rPr lang="en-US" dirty="0"/>
              <a:t> on the screen. If your scope’s </a:t>
            </a:r>
            <a:r>
              <a:rPr lang="en-US" dirty="0" err="1"/>
              <a:t>acquisiton</a:t>
            </a:r>
            <a:r>
              <a:rPr lang="en-US" dirty="0"/>
              <a:t> rate is only 10,000 waveforms a second you have to sit on that signal for more than 8 minutes before you have a 50 % chance of seeing it. Then you need a display on your scope capable of showing that signal when it is captured for long enough and in such a way that you can process it and visualize what is happening. </a:t>
            </a:r>
          </a:p>
          <a:p>
            <a:pPr>
              <a:defRPr/>
            </a:pPr>
            <a:endParaRPr lang="en-US" dirty="0"/>
          </a:p>
          <a:p>
            <a:pPr>
              <a:defRPr/>
            </a:pPr>
            <a:r>
              <a:rPr lang="en-US" dirty="0"/>
              <a:t>In terms of memory depth, remember that the sampling rate of your scope is variable based on memory depth and the total time of your capture. For instance, if you have a 10 </a:t>
            </a:r>
            <a:r>
              <a:rPr lang="en-US" dirty="0" err="1"/>
              <a:t>nSec</a:t>
            </a:r>
            <a:r>
              <a:rPr lang="en-US" dirty="0"/>
              <a:t> glitch, your 500 MHz scope should be able to see it, but if you are on the 100 </a:t>
            </a:r>
            <a:r>
              <a:rPr lang="en-US" dirty="0" err="1"/>
              <a:t>uSec</a:t>
            </a:r>
            <a:r>
              <a:rPr lang="en-US" dirty="0"/>
              <a:t>/div range your sampling is limited by the 1.4 </a:t>
            </a:r>
            <a:r>
              <a:rPr lang="en-US" dirty="0" err="1"/>
              <a:t>mSec</a:t>
            </a:r>
            <a:r>
              <a:rPr lang="en-US" dirty="0"/>
              <a:t> width of the screen divided by the memory depth because the scope will turn down the sample rate so that it can fill the screen. If your scope has millions of points of memory depth it will be fine. The thing to remember here is that memory depth becomes even more important when measuring longer time views with your scope.</a:t>
            </a:r>
          </a:p>
          <a:p>
            <a:pPr>
              <a:defRPr/>
            </a:pPr>
            <a:endParaRPr lang="en-US" dirty="0"/>
          </a:p>
          <a:p>
            <a:pPr>
              <a:defRPr/>
            </a:pPr>
            <a:r>
              <a:rPr lang="en-US" dirty="0"/>
              <a:t>Without the combination of display quality, acquisition rate, signal processing horsepower, and memory depth technologies it is much more difficult to find the problem without knowing what it looks like before you start.</a:t>
            </a:r>
          </a:p>
          <a:p>
            <a:pPr>
              <a:defRPr/>
            </a:pPr>
            <a:endParaRPr lang="en-US" dirty="0"/>
          </a:p>
          <a:p>
            <a:pPr>
              <a:defRPr/>
            </a:pPr>
            <a:r>
              <a:rPr lang="en-US" dirty="0"/>
              <a:t>These technologies all work together to solve one of the headaches of R &amp; D testing which is “I don’t know what I don’t know”. If you knew what the problem was and exactly how to capture it on a scope, it wouldn’t be a problem anymore. Using an advanced, modern oscilloscope limits “hunting time” – the time an engineer spends looking for the problem.</a:t>
            </a:r>
          </a:p>
          <a:p>
            <a:pPr>
              <a:defRPr/>
            </a:pPr>
            <a:endParaRPr lang="en-US" dirty="0"/>
          </a:p>
          <a:p>
            <a:pPr>
              <a:defRPr/>
            </a:pPr>
            <a:r>
              <a:rPr lang="en-US" dirty="0"/>
              <a:t>While acquisition speed, display quality, and deep memory helps you find a problem quickly, tools like these recording and playback features (along with dedicated front panel buttons and knobs) make it easier to debug and solve the problem once you have found it. In record mode, an engineer can use a mask on the recording to find failures within the recorded waveforms. Memory depth also plays a key role here as there is more data and waveforms available to search through to find correlations with other signals and establish a root cause.</a:t>
            </a:r>
          </a:p>
          <a:p>
            <a:pPr>
              <a:defRPr/>
            </a:pPr>
            <a:endParaRPr lang="en-US" dirty="0"/>
          </a:p>
          <a:p>
            <a:pPr>
              <a:defRPr/>
            </a:pPr>
            <a:r>
              <a:rPr lang="en-US" dirty="0"/>
              <a:t>Other complementary features for root cause analysis would include the ability to trigger on and decode various bus protocols as well as advanced on screen measurement capabilities. With an advanced modern scope you can directly input complex expressions that can then be displayed alongside the channel data.</a:t>
            </a:r>
          </a:p>
          <a:p>
            <a:pPr>
              <a:defRPr/>
            </a:pPr>
            <a:endParaRPr lang="en-US" dirty="0"/>
          </a:p>
          <a:p>
            <a:pPr>
              <a:defRPr/>
            </a:pPr>
            <a:r>
              <a:rPr lang="en-US" dirty="0"/>
              <a:t>All of these features work together to make a modern digital oscilloscope a great bench tool that can do more than a traditional analog scope. The video signal pictured is a good example. The depth of the signal is critical to understanding it. The signal can’t be understood without the color depth, display quality, and memory depth all working together.</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BBCD5B-62B2-4EA1-B87B-9F6DFEA6DCEC}" type="slidenum">
              <a:rPr lang="zh-CN" altLang="en-US"/>
              <a:pPr fontAlgn="base">
                <a:spcBef>
                  <a:spcPct val="0"/>
                </a:spcBef>
                <a:spcAft>
                  <a:spcPct val="0"/>
                </a:spcAft>
              </a:pPr>
              <a:t>10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13</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14</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17</a:t>
            </a:fld>
            <a:endParaRPr lang="zh-CN" altLang="en-US"/>
          </a:p>
        </p:txBody>
      </p:sp>
    </p:spTree>
    <p:extLst>
      <p:ext uri="{BB962C8B-B14F-4D97-AF65-F5344CB8AC3E}">
        <p14:creationId xmlns:p14="http://schemas.microsoft.com/office/powerpoint/2010/main" val="168352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A5452-5772-4D3B-B727-22276DF9FD38}" type="slidenum">
              <a:rPr lang="zh-CN" altLang="en-US" smtClean="0"/>
              <a:pPr/>
              <a:t>19</a:t>
            </a:fld>
            <a:endParaRPr lang="zh-CN" altLang="en-US"/>
          </a:p>
        </p:txBody>
      </p:sp>
    </p:spTree>
    <p:extLst>
      <p:ext uri="{BB962C8B-B14F-4D97-AF65-F5344CB8AC3E}">
        <p14:creationId xmlns:p14="http://schemas.microsoft.com/office/powerpoint/2010/main" val="215058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Picture 3" descr="C:\Users\Administrator.RIGOLBJ01664\Desktop\2015PPT\北京PPT方案\北京PPT正面改.jpg"/>
          <p:cNvPicPr>
            <a:picLocks noChangeAspect="1" noChangeArrowheads="1"/>
          </p:cNvPicPr>
          <p:nvPr userDrawn="1"/>
        </p:nvPicPr>
        <p:blipFill>
          <a:blip r:embed="rId2" cstate="print"/>
          <a:srcRect/>
          <a:stretch>
            <a:fillRect/>
          </a:stretch>
        </p:blipFill>
        <p:spPr bwMode="auto">
          <a:xfrm>
            <a:off x="0" y="0"/>
            <a:ext cx="12217400" cy="6877050"/>
          </a:xfrm>
          <a:prstGeom prst="rect">
            <a:avLst/>
          </a:prstGeom>
          <a:noFill/>
        </p:spPr>
      </p:pic>
      <p:sp>
        <p:nvSpPr>
          <p:cNvPr id="7" name="标题 6"/>
          <p:cNvSpPr>
            <a:spLocks noGrp="1"/>
          </p:cNvSpPr>
          <p:nvPr>
            <p:ph type="title" hasCustomPrompt="1"/>
          </p:nvPr>
        </p:nvSpPr>
        <p:spPr>
          <a:xfrm>
            <a:off x="838200" y="365130"/>
            <a:ext cx="10515600" cy="4143995"/>
          </a:xfrm>
          <a:prstGeom prst="rect">
            <a:avLst/>
          </a:prstGeom>
        </p:spPr>
        <p:txBody>
          <a:bodyPr anchor="ctr" anchorCtr="1"/>
          <a:lstStyle>
            <a:lvl1pPr algn="ctr">
              <a:defRPr sz="4800">
                <a:latin typeface="+mj-lt"/>
                <a:ea typeface="微软雅黑" panose="020B0503020204020204" pitchFamily="34" charset="-122"/>
              </a:defRPr>
            </a:lvl1pPr>
          </a:lstStyle>
          <a:p>
            <a:r>
              <a:rPr lang="zh-CN" altLang="en-US" dirty="0"/>
              <a:t>单击此处编辑标题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16467" y="1143005"/>
            <a:ext cx="4011084" cy="928067"/>
          </a:xfrm>
          <a:prstGeom prst="rect">
            <a:avLst/>
          </a:prstGeom>
        </p:spPr>
        <p:txBody>
          <a:bodyPr anchor="b"/>
          <a:lstStyle>
            <a:lvl1pPr algn="l">
              <a:defRPr sz="2000" b="1">
                <a:latin typeface="Helvetica" panose="020B0604020202030204" pitchFamily="34" charset="0"/>
              </a:defRPr>
            </a:lvl1pPr>
          </a:lstStyle>
          <a:p>
            <a:r>
              <a:rPr lang="en-US" altLang="zh-CN"/>
              <a:t>Click to edit Master title style</a:t>
            </a:r>
            <a:endParaRPr lang="zh-CN" altLang="en-US"/>
          </a:p>
        </p:txBody>
      </p:sp>
      <p:sp>
        <p:nvSpPr>
          <p:cNvPr id="3" name="内容占位符 2"/>
          <p:cNvSpPr>
            <a:spLocks noGrp="1"/>
          </p:cNvSpPr>
          <p:nvPr>
            <p:ph idx="1"/>
          </p:nvPr>
        </p:nvSpPr>
        <p:spPr>
          <a:xfrm>
            <a:off x="4673601" y="1143000"/>
            <a:ext cx="6815667" cy="4953000"/>
          </a:xfrm>
          <a:prstGeom prst="rect">
            <a:avLst/>
          </a:prstGeom>
        </p:spPr>
        <p:txBody>
          <a:bodyPr/>
          <a:lstStyle>
            <a:lvl1pPr>
              <a:defRPr sz="2800">
                <a:latin typeface="Helvetica" panose="020B0604020202030204" pitchFamily="34" charset="0"/>
              </a:defRPr>
            </a:lvl1pPr>
            <a:lvl2pPr>
              <a:defRPr sz="2400">
                <a:latin typeface="Helvetica" panose="020B0604020202030204" pitchFamily="34" charset="0"/>
              </a:defRPr>
            </a:lvl2pPr>
            <a:lvl3pPr>
              <a:defRPr sz="2000">
                <a:latin typeface="Helvetica" panose="020B0604020202030204" pitchFamily="34" charset="0"/>
              </a:defRPr>
            </a:lvl3pPr>
            <a:lvl4pPr>
              <a:defRPr sz="1800">
                <a:latin typeface="Helvetica" panose="020B0604020202030204" pitchFamily="34" charset="0"/>
              </a:defRPr>
            </a:lvl4pPr>
            <a:lvl5pPr>
              <a:defRPr sz="1800">
                <a:latin typeface="Helvetica" panose="020B0604020202030204" pitchFamily="34" charset="0"/>
              </a:defRPr>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文本占位符 3"/>
          <p:cNvSpPr>
            <a:spLocks noGrp="1"/>
          </p:cNvSpPr>
          <p:nvPr>
            <p:ph type="body" sz="half" idx="2"/>
          </p:nvPr>
        </p:nvSpPr>
        <p:spPr>
          <a:xfrm>
            <a:off x="516467" y="2305055"/>
            <a:ext cx="4011084" cy="3790949"/>
          </a:xfrm>
          <a:prstGeom prst="rect">
            <a:avLst/>
          </a:prstGeom>
        </p:spPr>
        <p:txBody>
          <a:bodyPr/>
          <a:lstStyle>
            <a:lvl1pPr marL="0" indent="0">
              <a:buNone/>
              <a:defRPr sz="1400">
                <a:latin typeface="Helvetica" panose="020B0604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7" name="标题 1"/>
          <p:cNvSpPr txBox="1">
            <a:spLocks/>
          </p:cNvSpPr>
          <p:nvPr userDrawn="1"/>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1200" cap="none" spc="0" normalizeH="0" baseline="0" noProof="0">
                <a:ln>
                  <a:noFill/>
                </a:ln>
                <a:solidFill>
                  <a:schemeClr val="bg1"/>
                </a:solidFill>
                <a:effectLst/>
                <a:uLnTx/>
                <a:uFillTx/>
                <a:latin typeface="Helvetica" panose="020B0604020202030204" pitchFamily="34" charset="0"/>
                <a:ea typeface="华文新魏" pitchFamily="2" charset="-122"/>
                <a:cs typeface="+mj-cs"/>
              </a:rPr>
              <a:t>单击此处编辑母版标题样式</a:t>
            </a:r>
            <a:endParaRPr kumimoji="0" lang="zh-CN" altLang="en-US" sz="3200" b="0" i="0" u="none" strike="noStrike" kern="1200" cap="none" spc="0" normalizeH="0" baseline="0" noProof="0" dirty="0">
              <a:ln>
                <a:noFill/>
              </a:ln>
              <a:solidFill>
                <a:schemeClr val="bg1"/>
              </a:solidFill>
              <a:effectLst/>
              <a:uLnTx/>
              <a:uFillTx/>
              <a:latin typeface="Helvetica" panose="020B0604020202030204" pitchFamily="34" charset="0"/>
              <a:ea typeface="华文新魏" pitchFamily="2" charset="-122"/>
              <a:cs typeface="+mj-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12800" y="5453062"/>
            <a:ext cx="10261600" cy="566738"/>
          </a:xfrm>
          <a:prstGeom prst="rect">
            <a:avLst/>
          </a:prstGeom>
        </p:spPr>
        <p:txBody>
          <a:bodyPr anchor="b"/>
          <a:lstStyle>
            <a:lvl1pPr algn="l">
              <a:defRPr sz="2000" b="1">
                <a:latin typeface="Helvetica" panose="020B0604020202030204" pitchFamily="34" charset="0"/>
              </a:defRPr>
            </a:lvl1pPr>
          </a:lstStyle>
          <a:p>
            <a:r>
              <a:rPr lang="en-US" altLang="zh-CN"/>
              <a:t>Click to edit Master title style</a:t>
            </a:r>
            <a:endParaRPr lang="zh-CN" altLang="en-US" dirty="0"/>
          </a:p>
        </p:txBody>
      </p:sp>
      <p:sp>
        <p:nvSpPr>
          <p:cNvPr id="3" name="图片占位符 2"/>
          <p:cNvSpPr>
            <a:spLocks noGrp="1"/>
          </p:cNvSpPr>
          <p:nvPr>
            <p:ph type="pic" idx="1"/>
          </p:nvPr>
        </p:nvSpPr>
        <p:spPr>
          <a:xfrm>
            <a:off x="812800" y="1265237"/>
            <a:ext cx="10261600" cy="4114800"/>
          </a:xfrm>
          <a:prstGeom prst="rect">
            <a:avLst/>
          </a:prstGeom>
        </p:spPr>
        <p:txBody>
          <a:bodyPr/>
          <a:lstStyle>
            <a:lvl1pPr marL="0" indent="0">
              <a:buNone/>
              <a:defRPr sz="3200">
                <a:latin typeface="Helvetica" panose="020B0604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dirty="0"/>
          </a:p>
        </p:txBody>
      </p:sp>
      <p:sp>
        <p:nvSpPr>
          <p:cNvPr id="6" name="标题 1"/>
          <p:cNvSpPr txBox="1">
            <a:spLocks/>
          </p:cNvSpPr>
          <p:nvPr userDrawn="1"/>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1200" cap="none" spc="0" normalizeH="0" baseline="0" noProof="0">
                <a:ln>
                  <a:noFill/>
                </a:ln>
                <a:solidFill>
                  <a:schemeClr val="bg1"/>
                </a:solidFill>
                <a:effectLst/>
                <a:uLnTx/>
                <a:uFillTx/>
                <a:latin typeface="Helvetica" panose="020B0604020202030204" pitchFamily="34" charset="0"/>
                <a:ea typeface="华文新魏" pitchFamily="2" charset="-122"/>
                <a:cs typeface="+mj-cs"/>
              </a:rPr>
              <a:t>单击此处编辑母版标题样式</a:t>
            </a:r>
            <a:endParaRPr kumimoji="0" lang="zh-CN" altLang="en-US" sz="3200" b="0" i="0" u="none" strike="noStrike" kern="1200" cap="none" spc="0" normalizeH="0" baseline="0" noProof="0" dirty="0">
              <a:ln>
                <a:noFill/>
              </a:ln>
              <a:solidFill>
                <a:schemeClr val="bg1"/>
              </a:solidFill>
              <a:effectLst/>
              <a:uLnTx/>
              <a:uFillTx/>
              <a:latin typeface="Helvetica" panose="020B0604020202030204" pitchFamily="34" charset="0"/>
              <a:ea typeface="华文新魏" pitchFamily="2" charset="-122"/>
              <a:cs typeface="+mj-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609600" y="1371605"/>
            <a:ext cx="10972800" cy="4525963"/>
          </a:xfrm>
          <a:prstGeom prst="rect">
            <a:avLst/>
          </a:prstGeom>
        </p:spPr>
        <p:txBody>
          <a:bodyPr vert="eaVert"/>
          <a:lstStyle>
            <a:lvl1pPr>
              <a:defRPr sz="2800">
                <a:latin typeface="Helvetica" panose="020B0604020202030204" pitchFamily="34" charset="0"/>
              </a:defRPr>
            </a:lvl1pPr>
            <a:lvl2pPr>
              <a:defRPr sz="2400">
                <a:latin typeface="Helvetica" panose="020B0604020202030204" pitchFamily="34" charset="0"/>
              </a:defRPr>
            </a:lvl2pPr>
            <a:lvl3pPr>
              <a:defRPr sz="2000">
                <a:latin typeface="Helvetica" panose="020B0604020202030204" pitchFamily="34" charset="0"/>
              </a:defRPr>
            </a:lvl3pPr>
            <a:lvl4pPr>
              <a:defRPr sz="1800">
                <a:latin typeface="Helvetica" panose="020B0604020202030204" pitchFamily="34" charset="0"/>
              </a:defRPr>
            </a:lvl4pPr>
            <a:lvl5pPr>
              <a:defRPr sz="1800">
                <a:latin typeface="Helvetica" panose="020B0604020202030204" pitchFamily="34"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265238"/>
            <a:ext cx="2743200" cy="4906962"/>
          </a:xfrm>
          <a:prstGeom prst="rect">
            <a:avLst/>
          </a:prstGeom>
        </p:spPr>
        <p:txBody>
          <a:bodyPr vert="eaVert"/>
          <a:lstStyle>
            <a:lvl1pPr>
              <a:defRPr>
                <a:latin typeface="Helvetica" panose="020B0604020202030204" pitchFamily="34" charset="0"/>
              </a:defRPr>
            </a:lvl1pPr>
          </a:lstStyle>
          <a:p>
            <a:r>
              <a:rPr lang="en-US" altLang="zh-CN"/>
              <a:t>Click to edit Master title style</a:t>
            </a:r>
            <a:endParaRPr lang="zh-CN" altLang="en-US" dirty="0"/>
          </a:p>
        </p:txBody>
      </p:sp>
      <p:sp>
        <p:nvSpPr>
          <p:cNvPr id="3" name="竖排文字占位符 2"/>
          <p:cNvSpPr>
            <a:spLocks noGrp="1"/>
          </p:cNvSpPr>
          <p:nvPr>
            <p:ph type="body" orient="vert" idx="1"/>
          </p:nvPr>
        </p:nvSpPr>
        <p:spPr>
          <a:xfrm>
            <a:off x="609600" y="1265238"/>
            <a:ext cx="8026400" cy="4906962"/>
          </a:xfrm>
          <a:prstGeom prst="rect">
            <a:avLst/>
          </a:prstGeom>
        </p:spPr>
        <p:txBody>
          <a:bodyPr vert="eaVert"/>
          <a:lstStyle>
            <a:lvl1pPr>
              <a:defRPr>
                <a:latin typeface="Helvetica" panose="020B0604020202030204" pitchFamily="34" charset="0"/>
              </a:defRPr>
            </a:lvl1pPr>
            <a:lvl2pPr>
              <a:defRPr>
                <a:latin typeface="Helvetica" panose="020B0604020202030204" pitchFamily="34" charset="0"/>
              </a:defRPr>
            </a:lvl2pPr>
            <a:lvl3pPr>
              <a:defRPr>
                <a:latin typeface="Helvetica" panose="020B0604020202030204" pitchFamily="34" charset="0"/>
              </a:defRPr>
            </a:lvl3pPr>
            <a:lvl4pPr>
              <a:defRPr>
                <a:latin typeface="Helvetica" panose="020B0604020202030204" pitchFamily="34" charset="0"/>
              </a:defRPr>
            </a:lvl4pPr>
            <a:lvl5pPr>
              <a:defRPr>
                <a:latin typeface="Helvetica" panose="020B0604020202030204" pitchFamily="34" charset="0"/>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6" name="标题 1"/>
          <p:cNvSpPr txBox="1">
            <a:spLocks/>
          </p:cNvSpPr>
          <p:nvPr userDrawn="1"/>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1200" cap="none" spc="0" normalizeH="0" baseline="0" noProof="0">
                <a:ln>
                  <a:noFill/>
                </a:ln>
                <a:solidFill>
                  <a:schemeClr val="bg1"/>
                </a:solidFill>
                <a:effectLst/>
                <a:uLnTx/>
                <a:uFillTx/>
                <a:latin typeface="Helvetica" panose="020B0604020202030204" pitchFamily="34" charset="0"/>
                <a:ea typeface="华文新魏" pitchFamily="2" charset="-122"/>
                <a:cs typeface="+mj-cs"/>
              </a:rPr>
              <a:t>单击此处编辑母版标题样式</a:t>
            </a:r>
            <a:endParaRPr kumimoji="0" lang="zh-CN" altLang="en-US" sz="3200" b="0" i="0" u="none" strike="noStrike" kern="1200" cap="none" spc="0" normalizeH="0" baseline="0" noProof="0" dirty="0">
              <a:ln>
                <a:noFill/>
              </a:ln>
              <a:solidFill>
                <a:schemeClr val="bg1"/>
              </a:solidFill>
              <a:effectLst/>
              <a:uLnTx/>
              <a:uFillTx/>
              <a:latin typeface="Helvetica" panose="020B0604020202030204" pitchFamily="34" charset="0"/>
              <a:ea typeface="华文新魏" pitchFamily="2" charset="-122"/>
              <a:cs typeface="+mj-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2" descr="C:\Users\Administrator.RIGOLBJ01664\Desktop\2015PPT\北京PPT方案\北京PPT背面-2.jpg"/>
          <p:cNvPicPr>
            <a:picLocks noChangeAspect="1" noChangeArrowheads="1"/>
          </p:cNvPicPr>
          <p:nvPr userDrawn="1"/>
        </p:nvPicPr>
        <p:blipFill>
          <a:blip r:embed="rId2" cstate="print"/>
          <a:srcRect/>
          <a:stretch>
            <a:fillRect/>
          </a:stretch>
        </p:blipFill>
        <p:spPr bwMode="auto">
          <a:xfrm>
            <a:off x="4" y="0"/>
            <a:ext cx="12217401" cy="6877050"/>
          </a:xfrm>
          <a:prstGeom prst="rect">
            <a:avLst/>
          </a:prstGeom>
          <a:noFill/>
        </p:spPr>
      </p:pic>
      <p:sp>
        <p:nvSpPr>
          <p:cNvPr id="5" name="标题 4"/>
          <p:cNvSpPr>
            <a:spLocks noGrp="1"/>
          </p:cNvSpPr>
          <p:nvPr>
            <p:ph type="title" hasCustomPrompt="1"/>
          </p:nvPr>
        </p:nvSpPr>
        <p:spPr>
          <a:xfrm>
            <a:off x="838200" y="2492896"/>
            <a:ext cx="10515600" cy="1872208"/>
          </a:xfrm>
          <a:prstGeom prst="rect">
            <a:avLst/>
          </a:prstGeom>
        </p:spPr>
        <p:txBody>
          <a:bodyPr anchor="ctr" anchorCtr="1"/>
          <a:lstStyle>
            <a:lvl1pPr>
              <a:defRPr sz="8800" b="1" baseline="0">
                <a:latin typeface="Helvetica Narrow" panose="020B0606020202030204" pitchFamily="34" charset="0"/>
              </a:defRPr>
            </a:lvl1pPr>
          </a:lstStyle>
          <a:p>
            <a:r>
              <a:rPr lang="en-US" altLang="zh-CN" dirty="0"/>
              <a:t>Thank You!</a:t>
            </a: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7863" y="5877272"/>
            <a:ext cx="2512516" cy="82442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solidFill>
                <a:prstClr val="black"/>
              </a:solidFill>
              <a:latin typeface="Calibri"/>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EC883A6A-20D9-994A-A1C9-2DF2A2AADB97}" type="slidenum">
              <a:rPr lang="en-US" smtClean="0">
                <a:solidFill>
                  <a:prstClr val="black"/>
                </a:solidFill>
                <a:latin typeface="Calibri"/>
              </a:rPr>
              <a:pPr/>
              <a:t>‹#›</a:t>
            </a:fld>
            <a:endParaRPr lang="en-US">
              <a:solidFill>
                <a:prstClr val="black"/>
              </a:solidFill>
              <a:latin typeface="Calibri"/>
            </a:endParaRP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2020" b="98485" l="100" r="99103"/>
                    </a14:imgEffect>
                  </a14:imgLayer>
                </a14:imgProps>
              </a:ext>
              <a:ext uri="{28A0092B-C50C-407E-A947-70E740481C1C}">
                <a14:useLocalDpi xmlns:a14="http://schemas.microsoft.com/office/drawing/2010/main" val="0"/>
              </a:ext>
            </a:extLst>
          </a:blip>
          <a:stretch>
            <a:fillRect/>
          </a:stretch>
        </p:blipFill>
        <p:spPr>
          <a:xfrm>
            <a:off x="609599" y="6324600"/>
            <a:ext cx="1219201" cy="481240"/>
          </a:xfrm>
          <a:prstGeom prst="rect">
            <a:avLst/>
          </a:prstGeom>
        </p:spPr>
      </p:pic>
    </p:spTree>
    <p:extLst>
      <p:ext uri="{BB962C8B-B14F-4D97-AF65-F5344CB8AC3E}">
        <p14:creationId xmlns:p14="http://schemas.microsoft.com/office/powerpoint/2010/main" val="435746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28922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600205"/>
            <a:ext cx="10972800" cy="45259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dirty="0">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395355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2176163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9600" y="1600205"/>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10236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050" name="Picture 2" descr="C:\Users\Administrator.RIGOLBJ01664\Desktop\2015PPT\北京PPT方案\北京PPT模板内.jpg"/>
          <p:cNvPicPr>
            <a:picLocks noChangeAspect="1" noChangeArrowheads="1"/>
          </p:cNvPicPr>
          <p:nvPr userDrawn="1"/>
        </p:nvPicPr>
        <p:blipFill>
          <a:blip r:embed="rId2" cstate="print"/>
          <a:srcRect/>
          <a:stretch>
            <a:fillRect/>
          </a:stretch>
        </p:blipFill>
        <p:spPr bwMode="auto">
          <a:xfrm>
            <a:off x="0" y="2"/>
            <a:ext cx="12217400" cy="6877051"/>
          </a:xfrm>
          <a:prstGeom prst="rect">
            <a:avLst/>
          </a:prstGeom>
          <a:noFill/>
        </p:spPr>
      </p:pic>
      <p:sp>
        <p:nvSpPr>
          <p:cNvPr id="9" name="TextBox 8"/>
          <p:cNvSpPr txBox="1"/>
          <p:nvPr userDrawn="1"/>
        </p:nvSpPr>
        <p:spPr>
          <a:xfrm>
            <a:off x="9809485" y="6429396"/>
            <a:ext cx="2045752" cy="2616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altLang="zh-CN" sz="1100" b="1" dirty="0">
                <a:latin typeface="Bookman Old Style" panose="02050604050505020204" pitchFamily="18" charset="0"/>
                <a:cs typeface="Arial" pitchFamily="34" charset="0"/>
              </a:rPr>
              <a:t>RIGOL</a:t>
            </a:r>
            <a:r>
              <a:rPr lang="en-US" altLang="zh-CN" sz="1100" dirty="0">
                <a:latin typeface="Myriad Pro" pitchFamily="34" charset="0"/>
                <a:cs typeface="Arial" pitchFamily="34" charset="0"/>
              </a:rPr>
              <a:t> </a:t>
            </a:r>
            <a:r>
              <a:rPr lang="en-US" altLang="zh-CN" sz="1000" dirty="0">
                <a:latin typeface="Myriad Pro" pitchFamily="34" charset="0"/>
                <a:cs typeface="Arial" pitchFamily="34" charset="0"/>
              </a:rPr>
              <a:t>TECHNOLOGIES, INC</a:t>
            </a:r>
            <a:r>
              <a:rPr lang="en-US" altLang="zh-CN" sz="1000" dirty="0">
                <a:latin typeface="Arial" pitchFamily="34" charset="0"/>
                <a:cs typeface="Arial" pitchFamily="34" charset="0"/>
              </a:rPr>
              <a:t>.</a:t>
            </a:r>
            <a:endParaRPr lang="zh-CN" altLang="en-US" sz="1000" dirty="0">
              <a:latin typeface="Arial" pitchFamily="34" charset="0"/>
              <a:cs typeface="Arial" pitchFamily="34" charset="0"/>
            </a:endParaRPr>
          </a:p>
        </p:txBody>
      </p:sp>
      <p:sp>
        <p:nvSpPr>
          <p:cNvPr id="5"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
        <p:nvSpPr>
          <p:cNvPr id="4" name="内容占位符 3"/>
          <p:cNvSpPr>
            <a:spLocks noGrp="1"/>
          </p:cNvSpPr>
          <p:nvPr>
            <p:ph sz="quarter" idx="10"/>
          </p:nvPr>
        </p:nvSpPr>
        <p:spPr>
          <a:xfrm>
            <a:off x="527051" y="981078"/>
            <a:ext cx="11137900" cy="5184775"/>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8" name="Footer Placeholder 7"/>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9" name="Slide Number Placeholder 8"/>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2826248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4" name="Footer Placeholder 3"/>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5" name="Slide Number Placeholder 4"/>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286156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4" name="Slide Number Placeholder 3"/>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929588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766733" y="273055"/>
            <a:ext cx="6815667"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045250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6" name="Footer Placeholder 5"/>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7" name="Slide Number Placeholder 6"/>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3396470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600205"/>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156719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5"/>
            <a:ext cx="2844800" cy="365125"/>
          </a:xfrm>
          <a:prstGeom prst="rect">
            <a:avLst/>
          </a:prstGeom>
        </p:spPr>
        <p:txBody>
          <a:bodyPr/>
          <a:lstStyle/>
          <a:p>
            <a:pPr defTabSz="457200"/>
            <a:fld id="{8A4E429F-1BC4-854C-AC7E-5536B36A7D6F}" type="datetimeFigureOut">
              <a:rPr lang="en-US" smtClean="0">
                <a:solidFill>
                  <a:prstClr val="black"/>
                </a:solidFill>
                <a:ea typeface="Microsoft YaHei" panose="020B0503020204020204" pitchFamily="34" charset="-122"/>
              </a:rPr>
              <a:pPr defTabSz="457200"/>
              <a:t>3/23/2017</a:t>
            </a:fld>
            <a:endParaRPr lang="en-US" dirty="0">
              <a:solidFill>
                <a:prstClr val="black"/>
              </a:solidFill>
              <a:ea typeface="Microsoft YaHei" panose="020B0503020204020204" pitchFamily="34" charset="-122"/>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pPr defTabSz="457200"/>
            <a:endParaRPr lang="en-US" dirty="0">
              <a:solidFill>
                <a:prstClr val="black"/>
              </a:solidFill>
              <a:ea typeface="Microsoft YaHei" panose="020B0503020204020204" pitchFamily="34" charset="-122"/>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pPr defTabSz="457200"/>
            <a:fld id="{EC883A6A-20D9-994A-A1C9-2DF2A2AADB97}" type="slidenum">
              <a:rPr lang="en-US" smtClean="0">
                <a:solidFill>
                  <a:prstClr val="black"/>
                </a:solidFill>
                <a:ea typeface="Microsoft YaHei" panose="020B0503020204020204" pitchFamily="34" charset="-122"/>
              </a:rPr>
              <a:pPr defTabSz="457200"/>
              <a:t>‹#›</a:t>
            </a:fld>
            <a:endParaRPr lang="en-US">
              <a:solidFill>
                <a:prstClr val="black"/>
              </a:solidFill>
              <a:ea typeface="Microsoft YaHei" panose="020B0503020204020204" pitchFamily="34" charset="-122"/>
            </a:endParaRPr>
          </a:p>
        </p:txBody>
      </p:sp>
    </p:spTree>
    <p:extLst>
      <p:ext uri="{BB962C8B-B14F-4D97-AF65-F5344CB8AC3E}">
        <p14:creationId xmlns:p14="http://schemas.microsoft.com/office/powerpoint/2010/main" val="190552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4" descr="底图-封面副本.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773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4" descr="底图-封面副本.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47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4" descr="底图-封面副本.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18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91139" name="Rectangle 3"/>
          <p:cNvSpPr>
            <a:spLocks noGrp="1" noChangeArrowheads="1"/>
          </p:cNvSpPr>
          <p:nvPr>
            <p:ph type="ctrTitle"/>
          </p:nvPr>
        </p:nvSpPr>
        <p:spPr>
          <a:xfrm>
            <a:off x="914400" y="2130430"/>
            <a:ext cx="10363200" cy="1470025"/>
          </a:xfrm>
          <a:prstGeom prst="rect">
            <a:avLst/>
          </a:prstGeom>
        </p:spPr>
        <p:txBody>
          <a:bodyPr anchor="ctr" anchorCtr="1"/>
          <a:lstStyle>
            <a:lvl1pPr algn="ctr">
              <a:defRPr sz="4000">
                <a:solidFill>
                  <a:schemeClr val="tx1"/>
                </a:solidFill>
                <a:latin typeface="华文中宋" panose="02010600040101010101" pitchFamily="2" charset="-122"/>
                <a:ea typeface="华文中宋" panose="02010600040101010101" pitchFamily="2" charset="-122"/>
              </a:defRPr>
            </a:lvl1pPr>
          </a:lstStyle>
          <a:p>
            <a:r>
              <a:rPr lang="en-US" altLang="zh-CN"/>
              <a:t>Click to edit Master title style</a:t>
            </a:r>
            <a:endParaRPr lang="zh-CN" altLang="en-US" dirty="0"/>
          </a:p>
        </p:txBody>
      </p:sp>
      <p:sp>
        <p:nvSpPr>
          <p:cNvPr id="91140" name="Rectangle 4"/>
          <p:cNvSpPr>
            <a:spLocks noGrp="1" noChangeArrowheads="1"/>
          </p:cNvSpPr>
          <p:nvPr>
            <p:ph type="subTitle" idx="1"/>
          </p:nvPr>
        </p:nvSpPr>
        <p:spPr>
          <a:xfrm>
            <a:off x="1828800" y="3886200"/>
            <a:ext cx="8534400" cy="1752600"/>
          </a:xfrm>
          <a:prstGeom prst="rect">
            <a:avLst/>
          </a:prstGeom>
        </p:spPr>
        <p:txBody>
          <a:bodyPr/>
          <a:lstStyle>
            <a:lvl1pPr marL="0" indent="0" algn="ctr">
              <a:buFontTx/>
              <a:buNone/>
              <a:defRPr sz="2800"/>
            </a:lvl1pPr>
          </a:lstStyle>
          <a:p>
            <a:r>
              <a:rPr lang="en-US" altLang="zh-CN"/>
              <a:t>Click to edit Master subtitle style</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980733"/>
            <a:ext cx="10972800" cy="5145435"/>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4"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2743205"/>
            <a:ext cx="10363200" cy="1362075"/>
          </a:xfrm>
          <a:prstGeom prst="rect">
            <a:avLst/>
          </a:prstGeom>
        </p:spPr>
        <p:txBody>
          <a:bodyPr anchor="t"/>
          <a:lstStyle>
            <a:lvl1pPr algn="l">
              <a:defRPr sz="4000" b="1" cap="all">
                <a:solidFill>
                  <a:schemeClr val="tx1"/>
                </a:solidFill>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
        <p:nvSpPr>
          <p:cNvPr id="3" name="文本占位符 2"/>
          <p:cNvSpPr>
            <a:spLocks noGrp="1"/>
          </p:cNvSpPr>
          <p:nvPr>
            <p:ph type="body" idx="1"/>
          </p:nvPr>
        </p:nvSpPr>
        <p:spPr>
          <a:xfrm>
            <a:off x="963084" y="4138618"/>
            <a:ext cx="10363200" cy="1500187"/>
          </a:xfrm>
          <a:prstGeom prst="rect">
            <a:avLst/>
          </a:prstGeom>
        </p:spPr>
        <p:txBody>
          <a:bodyPr anchor="b"/>
          <a:lstStyle>
            <a:lvl1pPr marL="0" indent="0">
              <a:buNone/>
              <a:defRPr sz="2000">
                <a:latin typeface="Helvetica" panose="020B0604020202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09600" y="980733"/>
            <a:ext cx="5384800" cy="5145435"/>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97600" y="980733"/>
            <a:ext cx="5384800" cy="5145435"/>
          </a:xfrm>
          <a:prstGeom prst="rect">
            <a:avLst/>
          </a:prstGeo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atin typeface="Helvetica" panose="020B0604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000">
                <a:latin typeface="Helvetica" panose="020B0604020202030204" pitchFamily="34" charset="0"/>
              </a:defRPr>
            </a:lvl1pPr>
            <a:lvl2pPr>
              <a:defRPr sz="1800">
                <a:latin typeface="Helvetica" panose="020B0604020202030204" pitchFamily="34" charset="0"/>
              </a:defRPr>
            </a:lvl2pPr>
            <a:lvl3pPr>
              <a:defRPr sz="1600">
                <a:latin typeface="Helvetica" panose="020B0604020202030204" pitchFamily="34" charset="0"/>
              </a:defRPr>
            </a:lvl3pPr>
            <a:lvl4pPr>
              <a:defRPr sz="1400">
                <a:latin typeface="Helvetica" panose="020B0604020202030204" pitchFamily="34" charset="0"/>
              </a:defRPr>
            </a:lvl4pPr>
            <a:lvl5pPr>
              <a:defRPr sz="1400">
                <a:latin typeface="Helvetica" panose="020B0604020202030204" pitchFamily="34"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5" name="文本占位符 4"/>
          <p:cNvSpPr>
            <a:spLocks noGrp="1"/>
          </p:cNvSpPr>
          <p:nvPr>
            <p:ph type="body" sz="quarter" idx="3"/>
          </p:nvPr>
        </p:nvSpPr>
        <p:spPr>
          <a:xfrm>
            <a:off x="6193370" y="1535113"/>
            <a:ext cx="5389033" cy="639762"/>
          </a:xfrm>
          <a:prstGeom prst="rect">
            <a:avLst/>
          </a:prstGeom>
        </p:spPr>
        <p:txBody>
          <a:bodyPr anchor="b"/>
          <a:lstStyle>
            <a:lvl1pPr marL="0" indent="0">
              <a:buNone/>
              <a:defRPr sz="2400" b="1">
                <a:latin typeface="Helvetica" panose="020B0604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6193370" y="2174875"/>
            <a:ext cx="5389033" cy="3951288"/>
          </a:xfrm>
          <a:prstGeom prst="rect">
            <a:avLst/>
          </a:prstGeom>
        </p:spPr>
        <p:txBody>
          <a:bodyPr/>
          <a:lstStyle>
            <a:lvl1pPr>
              <a:defRPr sz="2000">
                <a:latin typeface="Helvetica" panose="020B0604020202030204" pitchFamily="34" charset="0"/>
              </a:defRPr>
            </a:lvl1pPr>
            <a:lvl2pPr>
              <a:defRPr sz="1800">
                <a:latin typeface="Helvetica" panose="020B0604020202030204" pitchFamily="34" charset="0"/>
              </a:defRPr>
            </a:lvl2pPr>
            <a:lvl3pPr>
              <a:defRPr sz="1600">
                <a:latin typeface="Helvetica" panose="020B0604020202030204" pitchFamily="34" charset="0"/>
              </a:defRPr>
            </a:lvl3pPr>
            <a:lvl4pPr>
              <a:defRPr sz="1400">
                <a:latin typeface="Helvetica" panose="020B0604020202030204" pitchFamily="34" charset="0"/>
              </a:defRPr>
            </a:lvl4pPr>
            <a:lvl5pPr>
              <a:defRPr sz="1400">
                <a:latin typeface="Helvetica" panose="020B0604020202030204" pitchFamily="34" charset="0"/>
              </a:defRPr>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dirty="0"/>
          </a:p>
        </p:txBody>
      </p:sp>
      <p:sp>
        <p:nvSpPr>
          <p:cNvPr id="7"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9448800" cy="685800"/>
          </a:xfrm>
          <a:prstGeom prst="rect">
            <a:avLst/>
          </a:prstGeom>
        </p:spPr>
        <p:txBody>
          <a:bodyPr/>
          <a:lstStyle>
            <a:lvl1pPr algn="l">
              <a:defRPr sz="3200">
                <a:latin typeface="Helvetica" panose="020B0604020202030204" pitchFamily="34" charset="0"/>
                <a:ea typeface="华文新魏" pitchFamily="2" charset="-122"/>
              </a:defRPr>
            </a:lvl1pPr>
          </a:lstStyle>
          <a:p>
            <a:r>
              <a:rPr lang="en-US" altLang="zh-CN"/>
              <a:t>Click to edit Master title style</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6.jp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页脚占位符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9144021" y="6357963"/>
            <a:ext cx="2844800" cy="365125"/>
          </a:xfrm>
          <a:prstGeom prst="rect">
            <a:avLst/>
          </a:prstGeom>
        </p:spPr>
        <p:txBody>
          <a:bodyPr vert="horz" lIns="91440" tIns="45720" rIns="91440" bIns="45720" rtlCol="0" anchor="ctr"/>
          <a:lstStyle>
            <a:lvl1pPr algn="r">
              <a:defRPr sz="1000">
                <a:solidFill>
                  <a:schemeClr val="bg1"/>
                </a:solidFill>
                <a:latin typeface="Myriad Pro" pitchFamily="34" charset="0"/>
              </a:defRPr>
            </a:lvl1pPr>
          </a:lstStyle>
          <a:p>
            <a:r>
              <a:rPr lang="en-US" altLang="zh-CN" dirty="0"/>
              <a:t>RIGOL TECHNOLOGIES,INC.</a:t>
            </a:r>
            <a:endParaRPr lang="zh-CN" altLang="en-US" dirty="0"/>
          </a:p>
        </p:txBody>
      </p:sp>
      <p:pic>
        <p:nvPicPr>
          <p:cNvPr id="4" name="Picture 2" descr="C:\Users\Administrator.RIGOLBJ01664\Desktop\2015PPT\北京PPT方案\北京PPT模板内.jpg"/>
          <p:cNvPicPr>
            <a:picLocks noChangeAspect="1" noChangeArrowheads="1"/>
          </p:cNvPicPr>
          <p:nvPr userDrawn="1"/>
        </p:nvPicPr>
        <p:blipFill>
          <a:blip r:embed="rId17" cstate="print"/>
          <a:srcRect/>
          <a:stretch>
            <a:fillRect/>
          </a:stretch>
        </p:blipFill>
        <p:spPr bwMode="auto">
          <a:xfrm>
            <a:off x="0" y="2"/>
            <a:ext cx="12217400" cy="6877051"/>
          </a:xfrm>
          <a:prstGeom prst="rect">
            <a:avLst/>
          </a:prstGeom>
          <a:noFill/>
        </p:spPr>
      </p:pic>
      <p:sp>
        <p:nvSpPr>
          <p:cNvPr id="7" name="TextBox 6"/>
          <p:cNvSpPr txBox="1"/>
          <p:nvPr userDrawn="1"/>
        </p:nvSpPr>
        <p:spPr>
          <a:xfrm>
            <a:off x="9809485" y="6429396"/>
            <a:ext cx="2045752" cy="2616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altLang="zh-CN" sz="1100" b="1" dirty="0">
                <a:latin typeface="Bookman Old Style" panose="02050604050505020204" pitchFamily="18" charset="0"/>
                <a:cs typeface="Arial" pitchFamily="34" charset="0"/>
              </a:rPr>
              <a:t>RIGOL</a:t>
            </a:r>
            <a:r>
              <a:rPr lang="en-US" altLang="zh-CN" sz="1100" dirty="0">
                <a:latin typeface="Myriad Pro" pitchFamily="34" charset="0"/>
                <a:cs typeface="Arial" pitchFamily="34" charset="0"/>
              </a:rPr>
              <a:t> </a:t>
            </a:r>
            <a:r>
              <a:rPr lang="en-US" altLang="zh-CN" sz="1000" dirty="0">
                <a:latin typeface="Myriad Pro" pitchFamily="34" charset="0"/>
                <a:cs typeface="Arial" pitchFamily="34" charset="0"/>
              </a:rPr>
              <a:t>TECHNOLOGIES, INC</a:t>
            </a:r>
            <a:r>
              <a:rPr lang="en-US" altLang="zh-CN" sz="1000" dirty="0">
                <a:latin typeface="Arial" pitchFamily="34" charset="0"/>
                <a:cs typeface="Arial" pitchFamily="34" charset="0"/>
              </a:rPr>
              <a:t>.</a:t>
            </a:r>
            <a:endParaRPr lang="zh-CN" altLang="en-US" sz="1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51" r:id="rId14"/>
    <p:sldLayoutId id="2147483679" r:id="rId15"/>
  </p:sldLayoutIdLst>
  <p:txStyles>
    <p:titleStyle>
      <a:lvl1pPr algn="l" defTabSz="914400" rtl="0" eaLnBrk="1" latinLnBrk="0" hangingPunct="1">
        <a:spcBef>
          <a:spcPct val="0"/>
        </a:spcBef>
        <a:buNone/>
        <a:defRPr sz="2800" kern="1200">
          <a:solidFill>
            <a:schemeClr val="bg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81469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09800"/>
            <a:ext cx="10515600" cy="1600200"/>
          </a:xfrm>
        </p:spPr>
        <p:txBody>
          <a:bodyPr/>
          <a:lstStyle/>
          <a:p>
            <a:r>
              <a:rPr lang="en-US" altLang="zh-CN" dirty="0">
                <a:latin typeface="Times New Roman" pitchFamily="18" charset="0"/>
                <a:ea typeface="Arial Unicode MS" pitchFamily="34" charset="-128"/>
                <a:cs typeface="Times New Roman" pitchFamily="18" charset="0"/>
              </a:rPr>
              <a:t>Signal Integrity </a:t>
            </a:r>
            <a:r>
              <a:rPr lang="en-US" altLang="zh-CN" dirty="0" smtClean="0">
                <a:latin typeface="Times New Roman" pitchFamily="18" charset="0"/>
                <a:ea typeface="Arial Unicode MS" pitchFamily="34" charset="-128"/>
                <a:cs typeface="Times New Roman" pitchFamily="18" charset="0"/>
              </a:rPr>
              <a:t>Basics</a:t>
            </a:r>
            <a:br>
              <a:rPr lang="en-US" altLang="zh-CN" dirty="0" smtClean="0">
                <a:latin typeface="Times New Roman" pitchFamily="18" charset="0"/>
                <a:ea typeface="Arial Unicode MS" pitchFamily="34" charset="-128"/>
                <a:cs typeface="Times New Roman" pitchFamily="18" charset="0"/>
              </a:rPr>
            </a:br>
            <a:r>
              <a:rPr lang="en-US" altLang="zh-CN" sz="2400" b="1" dirty="0" smtClean="0">
                <a:latin typeface="Times New Roman" pitchFamily="18" charset="0"/>
                <a:ea typeface="Arial Unicode MS" pitchFamily="34" charset="-128"/>
                <a:cs typeface="Times New Roman" pitchFamily="18" charset="0"/>
              </a:rPr>
              <a:t/>
            </a:r>
            <a:br>
              <a:rPr lang="en-US" altLang="zh-CN" sz="2400" b="1" dirty="0" smtClean="0">
                <a:latin typeface="Times New Roman" pitchFamily="18" charset="0"/>
                <a:ea typeface="Arial Unicode MS" pitchFamily="34" charset="-128"/>
                <a:cs typeface="Times New Roman" pitchFamily="18" charset="0"/>
              </a:rPr>
            </a:br>
            <a:r>
              <a:rPr lang="en-US" altLang="zh-CN" sz="4000" dirty="0" smtClean="0">
                <a:latin typeface="Times New Roman" pitchFamily="18" charset="0"/>
                <a:ea typeface="Arial Unicode MS" pitchFamily="34" charset="-128"/>
                <a:cs typeface="Times New Roman" pitchFamily="18" charset="0"/>
              </a:rPr>
              <a:t>How to locate sources of error and improve signal integrity in your measurements</a:t>
            </a:r>
            <a:br>
              <a:rPr lang="en-US" altLang="zh-CN" sz="4000" dirty="0" smtClean="0">
                <a:latin typeface="Times New Roman" pitchFamily="18" charset="0"/>
                <a:ea typeface="Arial Unicode MS" pitchFamily="34" charset="-128"/>
                <a:cs typeface="Times New Roman" pitchFamily="18" charset="0"/>
              </a:rPr>
            </a:br>
            <a:r>
              <a:rPr lang="en-US" altLang="zh-CN" sz="2400" dirty="0">
                <a:latin typeface="Times New Roman" pitchFamily="18" charset="0"/>
                <a:ea typeface="Arial Unicode MS" pitchFamily="34" charset="-128"/>
                <a:cs typeface="Times New Roman" pitchFamily="18" charset="0"/>
              </a:rPr>
              <a:t/>
            </a:r>
            <a:br>
              <a:rPr lang="en-US" altLang="zh-CN" sz="2400" dirty="0">
                <a:latin typeface="Times New Roman" pitchFamily="18" charset="0"/>
                <a:ea typeface="Arial Unicode MS" pitchFamily="34" charset="-128"/>
                <a:cs typeface="Times New Roman" pitchFamily="18" charset="0"/>
              </a:rPr>
            </a:br>
            <a:r>
              <a:rPr lang="en-US" altLang="zh-CN" dirty="0">
                <a:latin typeface="Times New Roman" pitchFamily="18" charset="0"/>
                <a:ea typeface="Arial Unicode MS" pitchFamily="34" charset="-128"/>
                <a:cs typeface="Times New Roman" pitchFamily="18" charset="0"/>
              </a:rPr>
              <a:t>RIGOL Scope </a:t>
            </a:r>
            <a:r>
              <a:rPr lang="en-US" altLang="zh-CN" dirty="0" smtClean="0">
                <a:latin typeface="Times New Roman" pitchFamily="18" charset="0"/>
                <a:ea typeface="Arial Unicode MS" pitchFamily="34" charset="-128"/>
                <a:cs typeface="Times New Roman" pitchFamily="18" charset="0"/>
              </a:rPr>
              <a:t>Basics</a:t>
            </a:r>
            <a:br>
              <a:rPr lang="en-US" altLang="zh-CN" dirty="0" smtClean="0">
                <a:latin typeface="Times New Roman" pitchFamily="18" charset="0"/>
                <a:ea typeface="Arial Unicode MS" pitchFamily="34" charset="-128"/>
                <a:cs typeface="Times New Roman" pitchFamily="18" charset="0"/>
              </a:rPr>
            </a:br>
            <a:endParaRPr lang="en-US" dirty="0"/>
          </a:p>
        </p:txBody>
      </p:sp>
    </p:spTree>
    <p:extLst>
      <p:ext uri="{BB962C8B-B14F-4D97-AF65-F5344CB8AC3E}">
        <p14:creationId xmlns:p14="http://schemas.microsoft.com/office/powerpoint/2010/main" val="3140924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7397751" y="4143375"/>
            <a:ext cx="4603749" cy="2071688"/>
          </a:xfrm>
          <a:prstGeom prst="rect">
            <a:avLst/>
          </a:prstGeom>
          <a:noFill/>
          <a:ln w="9525">
            <a:noFill/>
            <a:miter lim="800000"/>
            <a:headEnd/>
            <a:tailEnd/>
          </a:ln>
        </p:spPr>
      </p:pic>
      <p:pic>
        <p:nvPicPr>
          <p:cNvPr id="15371" name="Picture 11"/>
          <p:cNvPicPr>
            <a:picLocks noChangeAspect="1" noChangeArrowheads="1"/>
          </p:cNvPicPr>
          <p:nvPr/>
        </p:nvPicPr>
        <p:blipFill>
          <a:blip r:embed="rId4" cstate="print"/>
          <a:srcRect l="15193" t="17578" r="44372" b="37429"/>
          <a:stretch>
            <a:fillRect/>
          </a:stretch>
        </p:blipFill>
        <p:spPr bwMode="auto">
          <a:xfrm>
            <a:off x="6477003" y="1142984"/>
            <a:ext cx="5238787" cy="2914670"/>
          </a:xfrm>
          <a:prstGeom prst="rect">
            <a:avLst/>
          </a:prstGeom>
          <a:ln>
            <a:noFill/>
          </a:ln>
          <a:effectLst>
            <a:softEdge rad="112500"/>
          </a:effectLst>
        </p:spPr>
      </p:pic>
      <p:sp>
        <p:nvSpPr>
          <p:cNvPr id="38916" name="Title 1"/>
          <p:cNvSpPr>
            <a:spLocks noGrp="1"/>
          </p:cNvSpPr>
          <p:nvPr>
            <p:ph type="title"/>
          </p:nvPr>
        </p:nvSpPr>
        <p:spPr bwMode="auto">
          <a:xfrm>
            <a:off x="285751" y="247650"/>
            <a:ext cx="10858500" cy="609600"/>
          </a:xfrm>
          <a:noFill/>
          <a:ln>
            <a:miter lim="800000"/>
            <a:headEnd/>
            <a:tailEnd/>
          </a:ln>
        </p:spPr>
        <p:txBody>
          <a:bodyPr vert="horz" wrap="square" lIns="91440" tIns="45720" rIns="91440" bIns="45720" numCol="1" anchor="t" anchorCtr="0" compatLnSpc="1">
            <a:prstTxWarp prst="textNoShape">
              <a:avLst/>
            </a:prstTxWarp>
          </a:bodyPr>
          <a:lstStyle/>
          <a:p>
            <a:r>
              <a:rPr lang="en-US" sz="2600" dirty="0" smtClean="0">
                <a:latin typeface="Arial Unicode MS" pitchFamily="34" charset="-128"/>
              </a:rPr>
              <a:t>More than just a single specification…</a:t>
            </a:r>
            <a:endParaRPr lang="en-US" sz="2600" dirty="0">
              <a:latin typeface="Arial Unicode MS" pitchFamily="34" charset="-128"/>
            </a:endParaRPr>
          </a:p>
        </p:txBody>
      </p:sp>
      <p:pic>
        <p:nvPicPr>
          <p:cNvPr id="38917" name="Picture 4"/>
          <p:cNvPicPr>
            <a:picLocks noChangeAspect="1" noChangeArrowheads="1"/>
          </p:cNvPicPr>
          <p:nvPr/>
        </p:nvPicPr>
        <p:blipFill>
          <a:blip r:embed="rId5"/>
          <a:srcRect/>
          <a:stretch>
            <a:fillRect/>
          </a:stretch>
        </p:blipFill>
        <p:spPr bwMode="auto">
          <a:xfrm>
            <a:off x="762000" y="1143001"/>
            <a:ext cx="4091517" cy="785813"/>
          </a:xfrm>
          <a:prstGeom prst="rect">
            <a:avLst/>
          </a:prstGeom>
          <a:noFill/>
          <a:ln w="9525">
            <a:noFill/>
            <a:miter lim="800000"/>
            <a:headEnd/>
            <a:tailEnd/>
          </a:ln>
        </p:spPr>
      </p:pic>
      <p:sp>
        <p:nvSpPr>
          <p:cNvPr id="38918" name="TextBox 15"/>
          <p:cNvSpPr txBox="1">
            <a:spLocks noChangeArrowheads="1"/>
          </p:cNvSpPr>
          <p:nvPr/>
        </p:nvSpPr>
        <p:spPr bwMode="auto">
          <a:xfrm>
            <a:off x="476251" y="2000250"/>
            <a:ext cx="11715749" cy="5201424"/>
          </a:xfrm>
          <a:prstGeom prst="rect">
            <a:avLst/>
          </a:prstGeom>
          <a:noFill/>
          <a:ln w="9525">
            <a:noFill/>
            <a:miter lim="800000"/>
            <a:headEnd/>
            <a:tailEnd/>
          </a:ln>
        </p:spPr>
        <p:txBody>
          <a:bodyPr>
            <a:spAutoFit/>
          </a:bodyPr>
          <a:lstStyle/>
          <a:p>
            <a:r>
              <a:rPr lang="en-US" altLang="zh-CN" sz="2400" dirty="0">
                <a:latin typeface="Calibri" pitchFamily="34" charset="0"/>
                <a:cs typeface="Arial" pitchFamily="34" charset="0"/>
              </a:rPr>
              <a:t>Effective signal display is a                                         </a:t>
            </a:r>
          </a:p>
          <a:p>
            <a:r>
              <a:rPr lang="en-US" altLang="zh-CN" sz="2400" dirty="0">
                <a:latin typeface="Calibri" pitchFamily="34" charset="0"/>
                <a:cs typeface="Arial" pitchFamily="34" charset="0"/>
              </a:rPr>
              <a:t>combination of:</a:t>
            </a:r>
          </a:p>
          <a:p>
            <a:endParaRPr lang="en-CA" altLang="zh-CN" sz="2000" dirty="0">
              <a:latin typeface="Calibri" panose="020F0502020204030204" pitchFamily="34" charset="0"/>
              <a:cs typeface="Times New Roman" pitchFamily="18" charset="0"/>
            </a:endParaRPr>
          </a:p>
          <a:p>
            <a:pPr>
              <a:buFont typeface="Arial" pitchFamily="34" charset="0"/>
              <a:buChar char="•"/>
            </a:pPr>
            <a:r>
              <a:rPr lang="en-CA" altLang="zh-CN" sz="2000" dirty="0">
                <a:latin typeface="Calibri" panose="020F0502020204030204" pitchFamily="34" charset="0"/>
                <a:cs typeface="Times New Roman" pitchFamily="18" charset="0"/>
              </a:rPr>
              <a:t> </a:t>
            </a:r>
            <a:r>
              <a:rPr lang="en-CA" altLang="zh-CN" sz="2000" dirty="0">
                <a:latin typeface="Calibri" pitchFamily="34" charset="0"/>
                <a:cs typeface="Arial" pitchFamily="34" charset="0"/>
              </a:rPr>
              <a:t>Memory Depth</a:t>
            </a:r>
          </a:p>
          <a:p>
            <a:pPr>
              <a:buFont typeface="Arial" pitchFamily="34" charset="0"/>
              <a:buChar char="•"/>
            </a:pPr>
            <a:r>
              <a:rPr lang="en-CA" altLang="zh-CN" sz="2000" dirty="0">
                <a:latin typeface="Calibri" pitchFamily="34" charset="0"/>
                <a:cs typeface="Arial" pitchFamily="34" charset="0"/>
              </a:rPr>
              <a:t> </a:t>
            </a:r>
            <a:r>
              <a:rPr lang="en-CA" altLang="zh-CN" sz="2000" dirty="0" smtClean="0">
                <a:latin typeface="Calibri" pitchFamily="34" charset="0"/>
                <a:cs typeface="Arial" pitchFamily="34" charset="0"/>
              </a:rPr>
              <a:t>Sampling Rate</a:t>
            </a:r>
          </a:p>
          <a:p>
            <a:pPr>
              <a:buFont typeface="Arial" pitchFamily="34" charset="0"/>
              <a:buChar char="•"/>
            </a:pPr>
            <a:r>
              <a:rPr lang="en-CA" altLang="zh-CN" sz="2000" dirty="0">
                <a:latin typeface="Calibri" pitchFamily="34" charset="0"/>
                <a:cs typeface="Arial" pitchFamily="34" charset="0"/>
              </a:rPr>
              <a:t> </a:t>
            </a:r>
            <a:r>
              <a:rPr lang="en-CA" altLang="zh-CN" sz="2000" dirty="0" smtClean="0">
                <a:latin typeface="Calibri" pitchFamily="34" charset="0"/>
                <a:cs typeface="Arial" pitchFamily="34" charset="0"/>
              </a:rPr>
              <a:t>Bandwidth</a:t>
            </a:r>
            <a:endParaRPr lang="en-CA" altLang="zh-CN" sz="2000" dirty="0">
              <a:latin typeface="Calibri" pitchFamily="34" charset="0"/>
              <a:cs typeface="Arial" pitchFamily="34" charset="0"/>
            </a:endParaRPr>
          </a:p>
          <a:p>
            <a:pPr>
              <a:buFont typeface="Arial" pitchFamily="34" charset="0"/>
              <a:buChar char="•"/>
            </a:pPr>
            <a:r>
              <a:rPr lang="en-CA" altLang="zh-CN" sz="2000" dirty="0">
                <a:latin typeface="Calibri" pitchFamily="34" charset="0"/>
                <a:cs typeface="Arial" pitchFamily="34" charset="0"/>
              </a:rPr>
              <a:t> Display Quality (intensity grading)</a:t>
            </a:r>
          </a:p>
          <a:p>
            <a:pPr>
              <a:buFont typeface="Arial" pitchFamily="34" charset="0"/>
              <a:buChar char="•"/>
            </a:pPr>
            <a:r>
              <a:rPr lang="en-CA" altLang="zh-CN" sz="2000" dirty="0">
                <a:latin typeface="Calibri" pitchFamily="34" charset="0"/>
                <a:cs typeface="Arial" pitchFamily="34" charset="0"/>
              </a:rPr>
              <a:t> Waveform Capture Rate</a:t>
            </a:r>
          </a:p>
          <a:p>
            <a:pPr>
              <a:buFont typeface="Arial" pitchFamily="34" charset="0"/>
              <a:buChar char="•"/>
            </a:pPr>
            <a:endParaRPr lang="en-CA" altLang="zh-CN" sz="2000" dirty="0">
              <a:latin typeface="Calibri" panose="020F0502020204030204" pitchFamily="34" charset="0"/>
              <a:cs typeface="Times New Roman" pitchFamily="18" charset="0"/>
            </a:endParaRPr>
          </a:p>
          <a:p>
            <a:r>
              <a:rPr lang="en-US" altLang="zh-CN" sz="2400" dirty="0">
                <a:latin typeface="Calibri" pitchFamily="34" charset="0"/>
                <a:cs typeface="Arial" pitchFamily="34" charset="0"/>
              </a:rPr>
              <a:t>Other advantages of digital scopes</a:t>
            </a:r>
          </a:p>
          <a:p>
            <a:endParaRPr lang="en-US" altLang="zh-CN" sz="2000" dirty="0">
              <a:latin typeface="Calibri" pitchFamily="34" charset="0"/>
              <a:cs typeface="Arial" pitchFamily="34" charset="0"/>
            </a:endParaRPr>
          </a:p>
          <a:p>
            <a:pPr>
              <a:buFont typeface="Arial" pitchFamily="34" charset="0"/>
              <a:buChar char="•"/>
            </a:pPr>
            <a:r>
              <a:rPr lang="en-US" altLang="zh-CN" sz="2000" dirty="0">
                <a:latin typeface="Calibri" pitchFamily="34" charset="0"/>
                <a:cs typeface="Arial" pitchFamily="34" charset="0"/>
              </a:rPr>
              <a:t> Real Time Record &amp; Playback Features</a:t>
            </a:r>
          </a:p>
          <a:p>
            <a:pPr>
              <a:buFont typeface="Arial" pitchFamily="34" charset="0"/>
              <a:buChar char="•"/>
            </a:pPr>
            <a:r>
              <a:rPr lang="en-US" altLang="zh-CN" sz="2000" dirty="0">
                <a:latin typeface="Calibri" pitchFamily="34" charset="0"/>
                <a:cs typeface="Arial" pitchFamily="34" charset="0"/>
              </a:rPr>
              <a:t> Image and data storage, recall, and manipulation</a:t>
            </a:r>
          </a:p>
          <a:p>
            <a:pPr>
              <a:buFont typeface="Arial" pitchFamily="34" charset="0"/>
              <a:buChar char="•"/>
            </a:pPr>
            <a:r>
              <a:rPr lang="en-US" altLang="zh-CN" sz="2000" dirty="0">
                <a:latin typeface="Calibri" pitchFamily="34" charset="0"/>
                <a:cs typeface="Arial" pitchFamily="34" charset="0"/>
              </a:rPr>
              <a:t> Custom Measurements</a:t>
            </a: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440218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Amplifier Distortion</a:t>
            </a:r>
          </a:p>
        </p:txBody>
      </p:sp>
      <p:sp>
        <p:nvSpPr>
          <p:cNvPr id="16" name="TextBox 15"/>
          <p:cNvSpPr txBox="1">
            <a:spLocks noChangeArrowheads="1"/>
          </p:cNvSpPr>
          <p:nvPr/>
        </p:nvSpPr>
        <p:spPr bwMode="auto">
          <a:xfrm>
            <a:off x="381000" y="1056736"/>
            <a:ext cx="4795815" cy="483209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An Oscilloscope’s input ADC can cause distortion when the signal puts the ADC into a overdrive condition</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This usually happens when significant portions of the signal are off the display</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This is a normal artifact of any sampling oscilloscope</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Be wary of signal artifacts when zooming with signal portions beyond the ADC’s range</a:t>
            </a: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t="6250"/>
          <a:stretch/>
        </p:blipFill>
        <p:spPr>
          <a:xfrm>
            <a:off x="5867400" y="1758282"/>
            <a:ext cx="5761779" cy="3429000"/>
          </a:xfrm>
          <a:prstGeom prst="rect">
            <a:avLst/>
          </a:prstGeom>
        </p:spPr>
      </p:pic>
    </p:spTree>
    <p:extLst>
      <p:ext uri="{BB962C8B-B14F-4D97-AF65-F5344CB8AC3E}">
        <p14:creationId xmlns:p14="http://schemas.microsoft.com/office/powerpoint/2010/main" val="225885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Acquisition Modes</a:t>
            </a:r>
          </a:p>
        </p:txBody>
      </p:sp>
      <p:sp>
        <p:nvSpPr>
          <p:cNvPr id="16" name="TextBox 15"/>
          <p:cNvSpPr txBox="1">
            <a:spLocks noChangeArrowheads="1"/>
          </p:cNvSpPr>
          <p:nvPr/>
        </p:nvSpPr>
        <p:spPr bwMode="auto">
          <a:xfrm>
            <a:off x="381000" y="1056736"/>
            <a:ext cx="7391400" cy="550920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Acquisition mode determines how the oscilloscope displays data from its memory</a:t>
            </a:r>
            <a:br>
              <a:rPr lang="en-US" altLang="zh-CN" sz="2200" dirty="0">
                <a:latin typeface="Calibri" pitchFamily="34" charset="0"/>
                <a:cs typeface="Arial" pitchFamily="34" charset="0"/>
              </a:rPr>
            </a:b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Normal mode displays evenly spaced data points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Peak emphasizes outlying data points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Average shows each point averaged over the last n captures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High Resolution averages within a single capture to lower noise without compromising </a:t>
            </a:r>
            <a:r>
              <a:rPr lang="en-US" altLang="zh-CN" sz="2200" dirty="0" smtClean="0">
                <a:latin typeface="Calibri" pitchFamily="34" charset="0"/>
                <a:cs typeface="Arial" pitchFamily="34" charset="0"/>
              </a:rPr>
              <a:t>fidelity</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smtClean="0">
                <a:latin typeface="Calibri" pitchFamily="34" charset="0"/>
                <a:cs typeface="Arial" pitchFamily="34" charset="0"/>
              </a:rPr>
              <a:t>Be aware of your acquisition mode; Averaging will hide occasional glitches; High resolution will hide noise; Normal can miss high frequency spikes</a:t>
            </a: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637"/>
          <a:stretch/>
        </p:blipFill>
        <p:spPr>
          <a:xfrm>
            <a:off x="8054390" y="1250940"/>
            <a:ext cx="3763264" cy="225426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714"/>
          <a:stretch/>
        </p:blipFill>
        <p:spPr>
          <a:xfrm>
            <a:off x="8054390" y="3962400"/>
            <a:ext cx="3763263" cy="2228544"/>
          </a:xfrm>
          <a:prstGeom prst="rect">
            <a:avLst/>
          </a:prstGeom>
        </p:spPr>
      </p:pic>
      <p:sp>
        <p:nvSpPr>
          <p:cNvPr id="7" name="TextBox 6"/>
          <p:cNvSpPr txBox="1">
            <a:spLocks noChangeArrowheads="1"/>
          </p:cNvSpPr>
          <p:nvPr/>
        </p:nvSpPr>
        <p:spPr bwMode="auto">
          <a:xfrm>
            <a:off x="8610600" y="824415"/>
            <a:ext cx="1676400" cy="769441"/>
          </a:xfrm>
          <a:prstGeom prst="rect">
            <a:avLst/>
          </a:prstGeom>
          <a:noFill/>
          <a:ln w="9525">
            <a:noFill/>
            <a:miter lim="800000"/>
            <a:headEnd/>
            <a:tailEnd/>
          </a:ln>
        </p:spPr>
        <p:txBody>
          <a:bodyPr wrap="square">
            <a:spAutoFit/>
          </a:bodyPr>
          <a:lstStyle/>
          <a:p>
            <a:r>
              <a:rPr lang="en-US" altLang="zh-CN" sz="2200" dirty="0" smtClean="0">
                <a:latin typeface="Calibri" pitchFamily="34" charset="0"/>
                <a:cs typeface="Arial" pitchFamily="34" charset="0"/>
              </a:rPr>
              <a:t>Normal</a:t>
            </a: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sp>
        <p:nvSpPr>
          <p:cNvPr id="8" name="TextBox 7"/>
          <p:cNvSpPr txBox="1">
            <a:spLocks noChangeArrowheads="1"/>
          </p:cNvSpPr>
          <p:nvPr/>
        </p:nvSpPr>
        <p:spPr bwMode="auto">
          <a:xfrm>
            <a:off x="8610600" y="3512641"/>
            <a:ext cx="3048000" cy="769441"/>
          </a:xfrm>
          <a:prstGeom prst="rect">
            <a:avLst/>
          </a:prstGeom>
          <a:noFill/>
          <a:ln w="9525">
            <a:noFill/>
            <a:miter lim="800000"/>
            <a:headEnd/>
            <a:tailEnd/>
          </a:ln>
        </p:spPr>
        <p:txBody>
          <a:bodyPr wrap="square">
            <a:spAutoFit/>
          </a:bodyPr>
          <a:lstStyle/>
          <a:p>
            <a:r>
              <a:rPr lang="en-US" altLang="zh-CN" sz="2200" dirty="0" smtClean="0">
                <a:latin typeface="Calibri" pitchFamily="34" charset="0"/>
                <a:cs typeface="Arial" pitchFamily="34" charset="0"/>
              </a:rPr>
              <a:t>High Resolution</a:t>
            </a: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spTree>
    <p:extLst>
      <p:ext uri="{BB962C8B-B14F-4D97-AF65-F5344CB8AC3E}">
        <p14:creationId xmlns:p14="http://schemas.microsoft.com/office/powerpoint/2010/main" val="337511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AC vs DC Oscilloscope Channel Coupling</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381000" y="1066800"/>
            <a:ext cx="11125200" cy="6309420"/>
          </a:xfrm>
          <a:prstGeom prst="rect">
            <a:avLst/>
          </a:prstGeom>
        </p:spPr>
        <p:txBody>
          <a:bodyPr wrap="square">
            <a:spAutoFit/>
          </a:bodyPr>
          <a:lstStyle/>
          <a:p>
            <a:pPr marL="285750" indent="-285750">
              <a:buFont typeface="Arial" panose="020B0604020202020204" pitchFamily="34" charset="0"/>
              <a:buChar char="•"/>
            </a:pPr>
            <a:r>
              <a:rPr lang="en-US" sz="3200" dirty="0" smtClean="0">
                <a:solidFill>
                  <a:srgbClr val="000000"/>
                </a:solidFill>
                <a:latin typeface="Arial" panose="020B0604020202020204" pitchFamily="34" charset="0"/>
                <a:cs typeface="Arial" panose="020B0604020202020204" pitchFamily="34" charset="0"/>
              </a:rPr>
              <a:t>DC </a:t>
            </a:r>
            <a:r>
              <a:rPr lang="en-US" sz="3200" dirty="0">
                <a:solidFill>
                  <a:srgbClr val="000000"/>
                </a:solidFill>
                <a:latin typeface="Arial" panose="020B0604020202020204" pitchFamily="34" charset="0"/>
                <a:cs typeface="Arial" panose="020B0604020202020204" pitchFamily="34" charset="0"/>
              </a:rPr>
              <a:t>Coupling is the most common, default measurement method. Ideal for viewing the true amplitude of a </a:t>
            </a:r>
            <a:r>
              <a:rPr lang="en-US" sz="3200" dirty="0" smtClean="0">
                <a:solidFill>
                  <a:srgbClr val="000000"/>
                </a:solidFill>
                <a:latin typeface="Arial" panose="020B0604020202020204" pitchFamily="34" charset="0"/>
                <a:cs typeface="Arial" panose="020B0604020202020204" pitchFamily="34" charset="0"/>
              </a:rPr>
              <a:t>signal</a:t>
            </a:r>
          </a:p>
          <a:p>
            <a:endParaRPr lang="en-US" sz="2000" dirty="0" smtClean="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AC Coupling removes the DC portions of the signal making it easier to analyze waveforms that may have a large DC </a:t>
            </a:r>
            <a:r>
              <a:rPr lang="en-US" sz="3200" dirty="0" smtClean="0">
                <a:solidFill>
                  <a:srgbClr val="000000"/>
                </a:solidFill>
                <a:latin typeface="Arial" panose="020B0604020202020204" pitchFamily="34" charset="0"/>
                <a:cs typeface="Arial" panose="020B0604020202020204" pitchFamily="34" charset="0"/>
              </a:rPr>
              <a:t>offset</a:t>
            </a:r>
          </a:p>
          <a:p>
            <a:pPr marL="285750" indent="-28575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smtClean="0">
                <a:solidFill>
                  <a:srgbClr val="000000"/>
                </a:solidFill>
                <a:latin typeface="Arial" panose="020B0604020202020204" pitchFamily="34" charset="0"/>
                <a:cs typeface="Arial" panose="020B0604020202020204" pitchFamily="34" charset="0"/>
              </a:rPr>
              <a:t>To avoid errors make certain to use DC coupling when true amplitude or offset measurements are required</a:t>
            </a:r>
            <a:endParaRPr lang="en-US" sz="3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093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smtClean="0">
                <a:latin typeface="Arial" panose="020B0604020202020204" pitchFamily="34" charset="0"/>
                <a:cs typeface="Arial" panose="020B0604020202020204" pitchFamily="34" charset="0"/>
              </a:rPr>
              <a:t>Probe Basics</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381000" y="990600"/>
            <a:ext cx="7239000" cy="5339923"/>
          </a:xfrm>
          <a:prstGeom prst="rect">
            <a:avLst/>
          </a:prstGeom>
        </p:spPr>
        <p:txBody>
          <a:bodyPr wrap="square">
            <a:spAutoFit/>
          </a:bodyPr>
          <a:lstStyle/>
          <a:p>
            <a:pPr marL="385763" indent="-457200">
              <a:buFont typeface="Arial" panose="020B0604020202020204" pitchFamily="34" charset="0"/>
              <a:buChar char="•"/>
            </a:pPr>
            <a:r>
              <a:rPr lang="en-US" sz="2400" dirty="0" smtClean="0">
                <a:latin typeface="Calibri" panose="020F0502020204030204" pitchFamily="34" charset="0"/>
                <a:ea typeface="SimHei" pitchFamily="2" charset="-122"/>
              </a:rPr>
              <a:t>Passive Probes are not flat over bandwidth. Be aware that they attenuate different frequencies differently</a:t>
            </a:r>
          </a:p>
          <a:p>
            <a:pPr marL="385763" indent="-457200">
              <a:buFont typeface="Arial" panose="020B0604020202020204" pitchFamily="34" charset="0"/>
              <a:buChar char="•"/>
            </a:pPr>
            <a:endParaRPr lang="en-US" sz="700" dirty="0">
              <a:latin typeface="Calibri" panose="020F0502020204030204" pitchFamily="34" charset="0"/>
              <a:ea typeface="SimHei" pitchFamily="2" charset="-122"/>
            </a:endParaRPr>
          </a:p>
          <a:p>
            <a:pPr marL="385763" indent="-457200">
              <a:buFont typeface="Arial" panose="020B0604020202020204" pitchFamily="34" charset="0"/>
              <a:buChar char="•"/>
            </a:pPr>
            <a:r>
              <a:rPr lang="en-US" sz="2400" dirty="0" smtClean="0">
                <a:latin typeface="Calibri" panose="020F0502020204030204" pitchFamily="34" charset="0"/>
                <a:ea typeface="SimHei" pitchFamily="2" charset="-122"/>
              </a:rPr>
              <a:t>Passive Probes also have lower bandwidth in 1X mode. Older probe may only work to a few </a:t>
            </a:r>
            <a:r>
              <a:rPr lang="en-US" sz="2400" dirty="0" err="1" smtClean="0">
                <a:latin typeface="Calibri" panose="020F0502020204030204" pitchFamily="34" charset="0"/>
                <a:ea typeface="SimHei" pitchFamily="2" charset="-122"/>
              </a:rPr>
              <a:t>MHz.</a:t>
            </a:r>
            <a:r>
              <a:rPr lang="en-US" sz="2400" dirty="0" smtClean="0">
                <a:latin typeface="Calibri" panose="020F0502020204030204" pitchFamily="34" charset="0"/>
                <a:ea typeface="SimHei" pitchFamily="2" charset="-122"/>
              </a:rPr>
              <a:t> Newer wideband 1X probes can be good to 35 MHz or more</a:t>
            </a:r>
          </a:p>
          <a:p>
            <a:pPr marL="385763" indent="-457200">
              <a:buFont typeface="Arial" panose="020B0604020202020204" pitchFamily="34" charset="0"/>
              <a:buChar char="•"/>
            </a:pPr>
            <a:endParaRPr lang="en-US" sz="700" dirty="0">
              <a:latin typeface="Calibri" panose="020F0502020204030204" pitchFamily="34" charset="0"/>
              <a:ea typeface="SimHei" pitchFamily="2" charset="-122"/>
            </a:endParaRPr>
          </a:p>
          <a:p>
            <a:pPr marL="385763" indent="-457200">
              <a:buFont typeface="Arial" panose="020B0604020202020204" pitchFamily="34" charset="0"/>
              <a:buChar char="•"/>
            </a:pPr>
            <a:r>
              <a:rPr lang="en-US" sz="2400" dirty="0" smtClean="0">
                <a:latin typeface="Calibri" panose="020F0502020204030204" pitchFamily="34" charset="0"/>
                <a:ea typeface="SimHei" pitchFamily="2" charset="-122"/>
              </a:rPr>
              <a:t>Use </a:t>
            </a:r>
            <a:r>
              <a:rPr lang="en-US" sz="2400" dirty="0">
                <a:latin typeface="Calibri" panose="020F0502020204030204" pitchFamily="34" charset="0"/>
                <a:ea typeface="SimHei" pitchFamily="2" charset="-122"/>
              </a:rPr>
              <a:t>differential probes for non-ground referenced </a:t>
            </a:r>
            <a:r>
              <a:rPr lang="en-US" sz="2400" dirty="0" smtClean="0">
                <a:latin typeface="Calibri" panose="020F0502020204030204" pitchFamily="34" charset="0"/>
                <a:ea typeface="SimHei" pitchFamily="2" charset="-122"/>
              </a:rPr>
              <a:t>signals</a:t>
            </a:r>
          </a:p>
          <a:p>
            <a:pPr marL="385763" indent="-457200">
              <a:buFont typeface="Arial" panose="020B0604020202020204" pitchFamily="34" charset="0"/>
              <a:buChar char="•"/>
            </a:pPr>
            <a:endParaRPr lang="en-US" sz="700" dirty="0">
              <a:latin typeface="Calibri" panose="020F0502020204030204" pitchFamily="34" charset="0"/>
              <a:ea typeface="SimHei" pitchFamily="2" charset="-122"/>
            </a:endParaRPr>
          </a:p>
          <a:p>
            <a:pPr marL="385763" indent="-457200">
              <a:buFont typeface="Arial" panose="020B0604020202020204" pitchFamily="34" charset="0"/>
              <a:buChar char="•"/>
            </a:pPr>
            <a:r>
              <a:rPr lang="en-US" sz="2400" dirty="0">
                <a:latin typeface="Calibri" panose="020F0502020204030204" pitchFamily="34" charset="0"/>
                <a:ea typeface="SimHei" pitchFamily="2" charset="-122"/>
              </a:rPr>
              <a:t>For higher speed and lower noise consider active probe </a:t>
            </a:r>
            <a:r>
              <a:rPr lang="en-US" sz="2400" dirty="0" smtClean="0">
                <a:latin typeface="Calibri" panose="020F0502020204030204" pitchFamily="34" charset="0"/>
                <a:ea typeface="SimHei" pitchFamily="2" charset="-122"/>
              </a:rPr>
              <a:t>technology</a:t>
            </a:r>
          </a:p>
          <a:p>
            <a:pPr marL="385763" indent="-457200">
              <a:buFont typeface="Arial" panose="020B0604020202020204" pitchFamily="34" charset="0"/>
              <a:buChar char="•"/>
            </a:pPr>
            <a:endParaRPr lang="en-US" sz="800" dirty="0" smtClean="0">
              <a:latin typeface="Calibri" panose="020F0502020204030204" pitchFamily="34" charset="0"/>
              <a:ea typeface="SimHei" pitchFamily="2" charset="-122"/>
            </a:endParaRPr>
          </a:p>
          <a:p>
            <a:pPr marL="385763" indent="-457200">
              <a:buFont typeface="Arial" panose="020B0604020202020204" pitchFamily="34" charset="0"/>
              <a:buChar char="•"/>
            </a:pPr>
            <a:r>
              <a:rPr lang="en-US" sz="2400" dirty="0" smtClean="0">
                <a:latin typeface="Calibri" panose="020F0502020204030204" pitchFamily="34" charset="0"/>
                <a:ea typeface="SimHei" pitchFamily="2" charset="-122"/>
              </a:rPr>
              <a:t>Some probes have 1X/10X selector switches. Make certain the scope and probe settings match to get correct amplitude readings</a:t>
            </a:r>
            <a:endParaRPr lang="en-US" sz="2400" dirty="0">
              <a:latin typeface="Calibri" panose="020F0502020204030204" pitchFamily="34" charset="0"/>
              <a:ea typeface="SimHei" pitchFamily="2" charset="-122"/>
            </a:endParaRPr>
          </a:p>
        </p:txBody>
      </p:sp>
      <p:pic>
        <p:nvPicPr>
          <p:cNvPr id="7" name="Picture 3"/>
          <p:cNvPicPr>
            <a:picLocks noChangeAspect="1" noChangeArrowheads="1"/>
          </p:cNvPicPr>
          <p:nvPr/>
        </p:nvPicPr>
        <p:blipFill>
          <a:blip r:embed="rId3"/>
          <a:srcRect/>
          <a:stretch>
            <a:fillRect/>
          </a:stretch>
        </p:blipFill>
        <p:spPr bwMode="auto">
          <a:xfrm>
            <a:off x="7696200" y="931984"/>
            <a:ext cx="4343400" cy="2606675"/>
          </a:xfrm>
          <a:prstGeom prst="rect">
            <a:avLst/>
          </a:prstGeom>
          <a:noFill/>
          <a:ln w="9525">
            <a:noFill/>
            <a:miter lim="800000"/>
            <a:headEnd/>
            <a:tailEnd/>
          </a:ln>
        </p:spPr>
      </p:pic>
    </p:spTree>
    <p:extLst>
      <p:ext uri="{BB962C8B-B14F-4D97-AF65-F5344CB8AC3E}">
        <p14:creationId xmlns:p14="http://schemas.microsoft.com/office/powerpoint/2010/main" val="2010557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Probe Loading</a:t>
            </a:r>
          </a:p>
        </p:txBody>
      </p:sp>
      <p:sp>
        <p:nvSpPr>
          <p:cNvPr id="16" name="TextBox 15"/>
          <p:cNvSpPr txBox="1">
            <a:spLocks noChangeArrowheads="1"/>
          </p:cNvSpPr>
          <p:nvPr/>
        </p:nvSpPr>
        <p:spPr bwMode="auto">
          <a:xfrm>
            <a:off x="381000" y="1056736"/>
            <a:ext cx="5105400" cy="686341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Probe loading is when connecting the oscilloscope’s probe to the device actually changes the signals in the device by loading down the circuit causing voltage levels to fall</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This is usually caused when the input impedance of the scope is insufficient and the scope itself becomes a relevant path to ground for current within the circuit</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With 99M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and 1M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in series, 50 mV should be present across the 1M</a:t>
            </a:r>
            <a:r>
              <a:rPr lang="el-GR" altLang="zh-CN" sz="2200" dirty="0">
                <a:latin typeface="Calibri" pitchFamily="34" charset="0"/>
                <a:cs typeface="Arial" pitchFamily="34" charset="0"/>
              </a:rPr>
              <a:t>Ω</a:t>
            </a:r>
            <a:r>
              <a:rPr lang="en-US" altLang="zh-CN" sz="2200" dirty="0">
                <a:latin typeface="Calibri" pitchFamily="34" charset="0"/>
                <a:cs typeface="Arial" pitchFamily="34" charset="0"/>
              </a:rPr>
              <a:t> resistor</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grpSp>
        <p:nvGrpSpPr>
          <p:cNvPr id="34827" name="Group 34826"/>
          <p:cNvGrpSpPr/>
          <p:nvPr/>
        </p:nvGrpSpPr>
        <p:grpSpPr>
          <a:xfrm>
            <a:off x="6286205" y="1447800"/>
            <a:ext cx="3543300" cy="3230048"/>
            <a:chOff x="6515100" y="865702"/>
            <a:chExt cx="3543300" cy="3230048"/>
          </a:xfrm>
        </p:grpSpPr>
        <p:sp>
          <p:nvSpPr>
            <p:cNvPr id="22" name="Oval 21"/>
            <p:cNvSpPr/>
            <p:nvPr/>
          </p:nvSpPr>
          <p:spPr>
            <a:xfrm>
              <a:off x="6515100" y="2188780"/>
              <a:ext cx="914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26" name="Group 34825"/>
            <p:cNvGrpSpPr/>
            <p:nvPr/>
          </p:nvGrpSpPr>
          <p:grpSpPr>
            <a:xfrm>
              <a:off x="6781800" y="865702"/>
              <a:ext cx="3276600" cy="3230048"/>
              <a:chOff x="6781800" y="865702"/>
              <a:chExt cx="3276600" cy="3230048"/>
            </a:xfrm>
          </p:grpSpPr>
          <p:cxnSp>
            <p:nvCxnSpPr>
              <p:cNvPr id="19" name="Straight Connector 18"/>
              <p:cNvCxnSpPr>
                <a:cxnSpLocks/>
              </p:cNvCxnSpPr>
              <p:nvPr/>
            </p:nvCxnSpPr>
            <p:spPr>
              <a:xfrm>
                <a:off x="6781800" y="2743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6972300" y="127438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6972300" y="2313590"/>
                <a:ext cx="0" cy="353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6781800" y="250409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972300" y="4093893"/>
                <a:ext cx="282334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23" name="Group 34822"/>
              <p:cNvGrpSpPr/>
              <p:nvPr/>
            </p:nvGrpSpPr>
            <p:grpSpPr>
              <a:xfrm>
                <a:off x="7728388" y="865702"/>
                <a:ext cx="1158109" cy="685800"/>
                <a:chOff x="8366891" y="2667000"/>
                <a:chExt cx="1158109" cy="685800"/>
              </a:xfrm>
            </p:grpSpPr>
            <p:cxnSp>
              <p:nvCxnSpPr>
                <p:cNvPr id="35" name="Straight Connector 34"/>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9136445" y="2259395"/>
                <a:ext cx="1158109" cy="685800"/>
                <a:chOff x="8366891" y="2667000"/>
                <a:chExt cx="1158109" cy="685800"/>
              </a:xfrm>
            </p:grpSpPr>
            <p:cxnSp>
              <p:nvCxnSpPr>
                <p:cNvPr id="49" name="Straight Connector 48"/>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cxnSpLocks/>
              </p:cNvCxnSpPr>
              <p:nvPr/>
            </p:nvCxnSpPr>
            <p:spPr>
              <a:xfrm flipV="1">
                <a:off x="9627473" y="1125834"/>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V="1">
                <a:off x="9774620" y="318135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828" name="TextBox 34827"/>
          <p:cNvSpPr txBox="1"/>
          <p:nvPr/>
        </p:nvSpPr>
        <p:spPr>
          <a:xfrm>
            <a:off x="5392531" y="2824992"/>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5 VDC</a:t>
            </a:r>
          </a:p>
        </p:txBody>
      </p:sp>
      <p:sp>
        <p:nvSpPr>
          <p:cNvPr id="62" name="TextBox 61"/>
          <p:cNvSpPr txBox="1"/>
          <p:nvPr/>
        </p:nvSpPr>
        <p:spPr>
          <a:xfrm>
            <a:off x="6958573" y="97905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99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63" name="TextBox 62"/>
          <p:cNvSpPr txBox="1"/>
          <p:nvPr/>
        </p:nvSpPr>
        <p:spPr>
          <a:xfrm>
            <a:off x="7452558" y="315972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33" name="Oval 32"/>
          <p:cNvSpPr/>
          <p:nvPr/>
        </p:nvSpPr>
        <p:spPr>
          <a:xfrm>
            <a:off x="9306910" y="1641561"/>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846131" y="1271750"/>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0.05 V</a:t>
            </a:r>
          </a:p>
        </p:txBody>
      </p:sp>
      <p:sp>
        <p:nvSpPr>
          <p:cNvPr id="97" name="Oval 96"/>
          <p:cNvSpPr/>
          <p:nvPr/>
        </p:nvSpPr>
        <p:spPr>
          <a:xfrm>
            <a:off x="9459310" y="4593020"/>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9020208" y="4773335"/>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spTree>
    <p:extLst>
      <p:ext uri="{BB962C8B-B14F-4D97-AF65-F5344CB8AC3E}">
        <p14:creationId xmlns:p14="http://schemas.microsoft.com/office/powerpoint/2010/main" val="398806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p:cNvSpPr/>
          <p:nvPr/>
        </p:nvSpPr>
        <p:spPr>
          <a:xfrm>
            <a:off x="10006868" y="1056736"/>
            <a:ext cx="1956532" cy="3619255"/>
          </a:xfrm>
          <a:prstGeom prst="roundRect">
            <a:avLst/>
          </a:prstGeom>
          <a:solidFill>
            <a:schemeClr val="accent1">
              <a:alpha val="39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pPr algn="ctr"/>
            <a:r>
              <a:rPr lang="en-US" dirty="0">
                <a:latin typeface="Arial Unicode MS" pitchFamily="34" charset="-128"/>
              </a:rPr>
              <a:t>Probe Loading</a:t>
            </a:r>
          </a:p>
        </p:txBody>
      </p:sp>
      <p:sp>
        <p:nvSpPr>
          <p:cNvPr id="16" name="TextBox 15"/>
          <p:cNvSpPr txBox="1">
            <a:spLocks noChangeArrowheads="1"/>
          </p:cNvSpPr>
          <p:nvPr/>
        </p:nvSpPr>
        <p:spPr bwMode="auto">
          <a:xfrm>
            <a:off x="381000" y="1056736"/>
            <a:ext cx="5105400" cy="5878532"/>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400" dirty="0">
                <a:latin typeface="Calibri" pitchFamily="34" charset="0"/>
                <a:cs typeface="Arial" pitchFamily="34" charset="0"/>
              </a:rPr>
              <a:t>1M</a:t>
            </a:r>
            <a:r>
              <a:rPr lang="el-GR" altLang="zh-CN" sz="2400" dirty="0">
                <a:latin typeface="Calibri" pitchFamily="34" charset="0"/>
                <a:cs typeface="Arial" pitchFamily="34" charset="0"/>
              </a:rPr>
              <a:t>Ω</a:t>
            </a:r>
            <a:r>
              <a:rPr lang="en-US" altLang="zh-CN" sz="2400" dirty="0">
                <a:latin typeface="Calibri" pitchFamily="34" charset="0"/>
                <a:cs typeface="Arial" pitchFamily="34" charset="0"/>
              </a:rPr>
              <a:t> in parallel with 1M</a:t>
            </a:r>
            <a:r>
              <a:rPr lang="el-GR" altLang="zh-CN" sz="2400" dirty="0">
                <a:latin typeface="Calibri" pitchFamily="34" charset="0"/>
                <a:cs typeface="Arial" pitchFamily="34" charset="0"/>
              </a:rPr>
              <a:t>Ω</a:t>
            </a:r>
            <a:r>
              <a:rPr lang="en-US" altLang="zh-CN" sz="2400" dirty="0">
                <a:latin typeface="Calibri" pitchFamily="34" charset="0"/>
                <a:cs typeface="Arial" pitchFamily="34" charset="0"/>
              </a:rPr>
              <a:t> = 500k</a:t>
            </a:r>
            <a:r>
              <a:rPr lang="el-GR" altLang="zh-CN" sz="2400" dirty="0">
                <a:latin typeface="Calibri" pitchFamily="34" charset="0"/>
                <a:cs typeface="Arial" pitchFamily="34" charset="0"/>
              </a:rPr>
              <a:t>Ω</a:t>
            </a:r>
            <a:endParaRPr lang="en-US" altLang="zh-CN" sz="2400" dirty="0">
              <a:latin typeface="Calibri" pitchFamily="34" charset="0"/>
              <a:cs typeface="Arial" pitchFamily="34" charset="0"/>
            </a:endParaRPr>
          </a:p>
          <a:p>
            <a:pPr marL="342900" indent="-342900">
              <a:buFont typeface="Arial" panose="020B0604020202020204" pitchFamily="34" charset="0"/>
              <a:buChar char="•"/>
            </a:pPr>
            <a:endParaRPr lang="en-US" altLang="zh-CN" sz="2400" dirty="0">
              <a:latin typeface="Calibri" pitchFamily="34" charset="0"/>
              <a:cs typeface="Arial" pitchFamily="34" charset="0"/>
            </a:endParaRPr>
          </a:p>
          <a:p>
            <a:pPr marL="342900" indent="-342900">
              <a:buFont typeface="Arial" panose="020B0604020202020204" pitchFamily="34" charset="0"/>
              <a:buChar char="•"/>
            </a:pPr>
            <a:r>
              <a:rPr lang="en-US" altLang="zh-CN" sz="2400" dirty="0">
                <a:latin typeface="Calibri" pitchFamily="34" charset="0"/>
                <a:cs typeface="Arial" pitchFamily="34" charset="0"/>
              </a:rPr>
              <a:t>With 99M</a:t>
            </a:r>
            <a:r>
              <a:rPr lang="el-GR" altLang="zh-CN" sz="2400" dirty="0">
                <a:latin typeface="Calibri" pitchFamily="34" charset="0"/>
                <a:cs typeface="Arial" pitchFamily="34" charset="0"/>
              </a:rPr>
              <a:t>Ω</a:t>
            </a:r>
            <a:r>
              <a:rPr lang="en-US" altLang="zh-CN" sz="2400" dirty="0">
                <a:latin typeface="Calibri" pitchFamily="34" charset="0"/>
                <a:cs typeface="Arial" pitchFamily="34" charset="0"/>
              </a:rPr>
              <a:t> and 500k</a:t>
            </a:r>
            <a:r>
              <a:rPr lang="el-GR" altLang="zh-CN" sz="2400" dirty="0">
                <a:latin typeface="Calibri" pitchFamily="34" charset="0"/>
                <a:cs typeface="Arial" pitchFamily="34" charset="0"/>
              </a:rPr>
              <a:t>Ω</a:t>
            </a:r>
            <a:r>
              <a:rPr lang="en-US" altLang="zh-CN" sz="2400" dirty="0">
                <a:latin typeface="Calibri" pitchFamily="34" charset="0"/>
                <a:cs typeface="Arial" pitchFamily="34" charset="0"/>
              </a:rPr>
              <a:t> in series, 99.5% of the voltage presents across the 99M</a:t>
            </a:r>
            <a:r>
              <a:rPr lang="el-GR" altLang="zh-CN" sz="2400" dirty="0">
                <a:latin typeface="Calibri" pitchFamily="34" charset="0"/>
                <a:cs typeface="Arial" pitchFamily="34" charset="0"/>
              </a:rPr>
              <a:t>Ω</a:t>
            </a:r>
            <a:r>
              <a:rPr lang="en-US" altLang="zh-CN" sz="2400" dirty="0">
                <a:latin typeface="Calibri" pitchFamily="34" charset="0"/>
                <a:cs typeface="Arial" pitchFamily="34" charset="0"/>
              </a:rPr>
              <a:t> resistor leaving only 0.025V across the scope </a:t>
            </a:r>
            <a:r>
              <a:rPr lang="en-US" altLang="zh-CN" sz="2400" dirty="0" smtClean="0">
                <a:latin typeface="Calibri" pitchFamily="34" charset="0"/>
                <a:cs typeface="Arial" pitchFamily="34" charset="0"/>
              </a:rPr>
              <a:t>input</a:t>
            </a:r>
          </a:p>
          <a:p>
            <a:pPr marL="342900" indent="-342900">
              <a:buFont typeface="Arial" panose="020B0604020202020204" pitchFamily="34" charset="0"/>
              <a:buChar char="•"/>
            </a:pPr>
            <a:endParaRPr lang="en-US" altLang="zh-CN" sz="2400" dirty="0">
              <a:latin typeface="Calibri" pitchFamily="34" charset="0"/>
              <a:cs typeface="Arial" pitchFamily="34" charset="0"/>
            </a:endParaRPr>
          </a:p>
          <a:p>
            <a:pPr marL="342900" indent="-342900">
              <a:buFont typeface="Arial" panose="020B0604020202020204" pitchFamily="34" charset="0"/>
              <a:buChar char="•"/>
            </a:pPr>
            <a:r>
              <a:rPr lang="en-US" altLang="zh-CN" sz="2400" dirty="0" smtClean="0">
                <a:latin typeface="Calibri" pitchFamily="34" charset="0"/>
                <a:cs typeface="Arial" pitchFamily="34" charset="0"/>
              </a:rPr>
              <a:t>Avoid probe loading issues by understanding your source impedance. Use a DMM or high impedance probe to make these specialized measurements</a:t>
            </a:r>
            <a:endParaRPr lang="en-US" altLang="zh-CN" sz="24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grpSp>
        <p:nvGrpSpPr>
          <p:cNvPr id="34827" name="Group 34826"/>
          <p:cNvGrpSpPr/>
          <p:nvPr/>
        </p:nvGrpSpPr>
        <p:grpSpPr>
          <a:xfrm>
            <a:off x="6286205" y="1447800"/>
            <a:ext cx="3543300" cy="3230048"/>
            <a:chOff x="6515100" y="865702"/>
            <a:chExt cx="3543300" cy="3230048"/>
          </a:xfrm>
        </p:grpSpPr>
        <p:sp>
          <p:nvSpPr>
            <p:cNvPr id="22" name="Oval 21"/>
            <p:cNvSpPr/>
            <p:nvPr/>
          </p:nvSpPr>
          <p:spPr>
            <a:xfrm>
              <a:off x="6515100" y="2188780"/>
              <a:ext cx="9144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26" name="Group 34825"/>
            <p:cNvGrpSpPr/>
            <p:nvPr/>
          </p:nvGrpSpPr>
          <p:grpSpPr>
            <a:xfrm>
              <a:off x="6781800" y="865702"/>
              <a:ext cx="3276600" cy="3230048"/>
              <a:chOff x="6781800" y="865702"/>
              <a:chExt cx="3276600" cy="3230048"/>
            </a:xfrm>
          </p:grpSpPr>
          <p:cxnSp>
            <p:nvCxnSpPr>
              <p:cNvPr id="19" name="Straight Connector 18"/>
              <p:cNvCxnSpPr>
                <a:cxnSpLocks/>
              </p:cNvCxnSpPr>
              <p:nvPr/>
            </p:nvCxnSpPr>
            <p:spPr>
              <a:xfrm>
                <a:off x="6781800" y="27432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6972300" y="127438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flipH="1" flipV="1">
                <a:off x="6964417" y="2950780"/>
                <a:ext cx="7883" cy="11431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6972300" y="2313590"/>
                <a:ext cx="0" cy="3534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6781800" y="250409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flipH="1">
                <a:off x="6972300" y="1293543"/>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972300" y="4093893"/>
                <a:ext cx="282334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23" name="Group 34822"/>
              <p:cNvGrpSpPr/>
              <p:nvPr/>
            </p:nvGrpSpPr>
            <p:grpSpPr>
              <a:xfrm>
                <a:off x="7728388" y="865702"/>
                <a:ext cx="1158109" cy="685800"/>
                <a:chOff x="8366891" y="2667000"/>
                <a:chExt cx="1158109" cy="685800"/>
              </a:xfrm>
            </p:grpSpPr>
            <p:cxnSp>
              <p:nvCxnSpPr>
                <p:cNvPr id="35" name="Straight Connector 34"/>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5400000">
                <a:off x="9136445" y="2259395"/>
                <a:ext cx="1158109" cy="685800"/>
                <a:chOff x="8366891" y="2667000"/>
                <a:chExt cx="1158109" cy="685800"/>
              </a:xfrm>
            </p:grpSpPr>
            <p:cxnSp>
              <p:nvCxnSpPr>
                <p:cNvPr id="49" name="Straight Connector 48"/>
                <p:cNvCxnSpPr>
                  <a:cxnSpLocks/>
                </p:cNvCxnSpPr>
                <p:nvPr/>
              </p:nvCxnSpPr>
              <p:spPr>
                <a:xfrm flipH="1" flipV="1">
                  <a:off x="8509438"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flipV="1">
                  <a:off x="9067800" y="2667000"/>
                  <a:ext cx="329762"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p:cNvCxnSpPr>
                <p:nvPr/>
              </p:nvCxnSpPr>
              <p:spPr>
                <a:xfrm flipV="1">
                  <a:off x="8839200" y="2667000"/>
                  <a:ext cx="228600" cy="68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8366891" y="2667000"/>
                  <a:ext cx="139919"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V="1">
                  <a:off x="9397562" y="2950780"/>
                  <a:ext cx="127438" cy="40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cxnSpLocks/>
              </p:cNvCxnSpPr>
              <p:nvPr/>
            </p:nvCxnSpPr>
            <p:spPr>
              <a:xfrm flipV="1">
                <a:off x="9627473" y="1125834"/>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flipH="1">
                <a:off x="8881240" y="1144997"/>
                <a:ext cx="762000"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flipV="1">
                <a:off x="9774620" y="3181350"/>
                <a:ext cx="0" cy="914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828" name="TextBox 34827"/>
          <p:cNvSpPr txBox="1"/>
          <p:nvPr/>
        </p:nvSpPr>
        <p:spPr>
          <a:xfrm>
            <a:off x="5392531" y="2824992"/>
            <a:ext cx="885791"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5 VDC</a:t>
            </a:r>
          </a:p>
        </p:txBody>
      </p:sp>
      <p:sp>
        <p:nvSpPr>
          <p:cNvPr id="62" name="TextBox 61"/>
          <p:cNvSpPr txBox="1"/>
          <p:nvPr/>
        </p:nvSpPr>
        <p:spPr>
          <a:xfrm>
            <a:off x="6958573" y="97905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99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63" name="TextBox 62"/>
          <p:cNvSpPr txBox="1"/>
          <p:nvPr/>
        </p:nvSpPr>
        <p:spPr>
          <a:xfrm>
            <a:off x="7452558" y="3159726"/>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cxnSp>
        <p:nvCxnSpPr>
          <p:cNvPr id="64" name="Straight Connector 63"/>
          <p:cNvCxnSpPr>
            <a:cxnSpLocks/>
          </p:cNvCxnSpPr>
          <p:nvPr/>
        </p:nvCxnSpPr>
        <p:spPr>
          <a:xfrm flipH="1">
            <a:off x="9403831" y="2074679"/>
            <a:ext cx="1109858"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p:nvCxnSpPr>
        <p:spPr>
          <a:xfrm flipV="1">
            <a:off x="10258815" y="2767049"/>
            <a:ext cx="685800" cy="329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10258815" y="3325411"/>
            <a:ext cx="685800" cy="329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a:off x="10258815" y="3096811"/>
            <a:ext cx="68580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nvCxnSpPr>
        <p:spPr>
          <a:xfrm>
            <a:off x="10487415" y="2624501"/>
            <a:ext cx="457200" cy="1399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cxnSpLocks/>
          </p:cNvCxnSpPr>
          <p:nvPr/>
        </p:nvCxnSpPr>
        <p:spPr>
          <a:xfrm>
            <a:off x="10258815" y="3655173"/>
            <a:ext cx="402020" cy="127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cxnSpLocks/>
          </p:cNvCxnSpPr>
          <p:nvPr/>
        </p:nvCxnSpPr>
        <p:spPr>
          <a:xfrm flipH="1" flipV="1">
            <a:off x="10506105" y="2074679"/>
            <a:ext cx="7584" cy="5649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nvCxnSpPr>
        <p:spPr>
          <a:xfrm flipV="1">
            <a:off x="10660835" y="3782611"/>
            <a:ext cx="0" cy="332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cxnSpLocks/>
          </p:cNvCxnSpPr>
          <p:nvPr/>
        </p:nvCxnSpPr>
        <p:spPr>
          <a:xfrm flipH="1">
            <a:off x="9566745" y="4136792"/>
            <a:ext cx="1109858" cy="1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0006868" y="2901941"/>
            <a:ext cx="2185132"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1 M</a:t>
            </a:r>
            <a:r>
              <a:rPr lang="el-GR" sz="2000" b="1" dirty="0">
                <a:solidFill>
                  <a:schemeClr val="tx1"/>
                </a:solidFill>
                <a:latin typeface="Arial" pitchFamily="34" charset="0"/>
                <a:cs typeface="Arial" pitchFamily="34" charset="0"/>
              </a:rPr>
              <a:t>Ω</a:t>
            </a:r>
            <a:endParaRPr lang="en-US" sz="2000" b="1" dirty="0">
              <a:solidFill>
                <a:schemeClr val="tx1"/>
              </a:solidFill>
              <a:latin typeface="Arial" pitchFamily="34" charset="0"/>
              <a:cs typeface="Arial" pitchFamily="34" charset="0"/>
            </a:endParaRPr>
          </a:p>
        </p:txBody>
      </p:sp>
      <p:sp>
        <p:nvSpPr>
          <p:cNvPr id="94" name="TextBox 93"/>
          <p:cNvSpPr txBox="1"/>
          <p:nvPr/>
        </p:nvSpPr>
        <p:spPr>
          <a:xfrm>
            <a:off x="9796661" y="1144997"/>
            <a:ext cx="2185132" cy="7078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Scope &amp; </a:t>
            </a:r>
          </a:p>
          <a:p>
            <a:pPr algn="ctr"/>
            <a:r>
              <a:rPr lang="en-US" sz="2000" b="1" dirty="0">
                <a:solidFill>
                  <a:schemeClr val="tx1"/>
                </a:solidFill>
                <a:latin typeface="Arial" pitchFamily="34" charset="0"/>
                <a:cs typeface="Arial" pitchFamily="34" charset="0"/>
              </a:rPr>
              <a:t>Probe</a:t>
            </a:r>
          </a:p>
        </p:txBody>
      </p:sp>
      <p:sp>
        <p:nvSpPr>
          <p:cNvPr id="33" name="Oval 32"/>
          <p:cNvSpPr/>
          <p:nvPr/>
        </p:nvSpPr>
        <p:spPr>
          <a:xfrm>
            <a:off x="9306910" y="1641561"/>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846131" y="1271750"/>
            <a:ext cx="1142344"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0.025 V</a:t>
            </a:r>
          </a:p>
        </p:txBody>
      </p:sp>
      <p:sp>
        <p:nvSpPr>
          <p:cNvPr id="97" name="Oval 96"/>
          <p:cNvSpPr/>
          <p:nvPr/>
        </p:nvSpPr>
        <p:spPr>
          <a:xfrm>
            <a:off x="9459310" y="4593020"/>
            <a:ext cx="176050" cy="1320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9020208" y="4773335"/>
            <a:ext cx="1015561" cy="4001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000" b="1" dirty="0">
                <a:solidFill>
                  <a:schemeClr val="tx1"/>
                </a:solidFill>
                <a:latin typeface="Arial" pitchFamily="34" charset="0"/>
                <a:cs typeface="Arial" pitchFamily="34" charset="0"/>
              </a:rPr>
              <a:t>0 V</a:t>
            </a:r>
          </a:p>
        </p:txBody>
      </p:sp>
    </p:spTree>
    <p:extLst>
      <p:ext uri="{BB962C8B-B14F-4D97-AF65-F5344CB8AC3E}">
        <p14:creationId xmlns:p14="http://schemas.microsoft.com/office/powerpoint/2010/main" val="3874172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Probe Compensation </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576943" y="1524000"/>
            <a:ext cx="4876800" cy="3539430"/>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latin typeface="Calibri" panose="020F0502020204030204" pitchFamily="34" charset="0"/>
                <a:cs typeface="Arial" panose="020B0604020202020204" pitchFamily="34" charset="0"/>
              </a:rPr>
              <a:t>Properly compensated probes ensure the highest signal fidelity. </a:t>
            </a:r>
            <a:endParaRPr lang="en-US" sz="2800" b="0" i="0" dirty="0">
              <a:solidFill>
                <a:srgbClr val="000000"/>
              </a:solidFill>
              <a:effectLst/>
              <a:latin typeface="Calibri" panose="020F0502020204030204" pitchFamily="34" charset="0"/>
              <a:cs typeface="Arial" panose="020B0604020202020204" pitchFamily="34" charset="0"/>
            </a:endParaRPr>
          </a:p>
          <a:p>
            <a:pPr marL="457200" indent="-457200">
              <a:buFont typeface="Arial" panose="020B0604020202020204" pitchFamily="34" charset="0"/>
              <a:buChar char="•"/>
            </a:pPr>
            <a:endParaRPr lang="en-US" sz="2800" dirty="0">
              <a:solidFill>
                <a:srgbClr val="000000"/>
              </a:solidFill>
              <a:latin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Calibri" panose="020F0502020204030204" pitchFamily="34" charset="0"/>
                <a:cs typeface="Arial" panose="020B0604020202020204" pitchFamily="34" charset="0"/>
              </a:rPr>
              <a:t>Use the probe compensation capacitor (C1) to balance your circuit. </a:t>
            </a:r>
          </a:p>
          <a:p>
            <a:r>
              <a:rPr lang="en-US" sz="2800" dirty="0">
                <a:solidFill>
                  <a:srgbClr val="000000"/>
                </a:solidFill>
                <a:latin typeface="Calibri" panose="020F0502020204030204" pitchFamily="34" charset="0"/>
                <a:cs typeface="Arial" panose="020B0604020202020204" pitchFamily="34" charset="0"/>
              </a:rPr>
              <a:t>     R1*C3 = R2*(C1+C2)</a:t>
            </a:r>
            <a:endParaRPr lang="en-US" sz="2800" b="0" i="0" dirty="0">
              <a:solidFill>
                <a:srgbClr val="000000"/>
              </a:solidFill>
              <a:effectLst/>
              <a:latin typeface="Calibri" panose="020F050202020403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522" y="990600"/>
            <a:ext cx="56292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4"/>
          <a:srcRect/>
          <a:stretch>
            <a:fillRect/>
          </a:stretch>
        </p:blipFill>
        <p:spPr bwMode="auto">
          <a:xfrm>
            <a:off x="8592160" y="3804138"/>
            <a:ext cx="3037132" cy="2221127"/>
          </a:xfrm>
          <a:prstGeom prst="rect">
            <a:avLst/>
          </a:prstGeom>
          <a:noFill/>
          <a:ln w="9525">
            <a:noFill/>
            <a:miter lim="800000"/>
            <a:headEnd/>
            <a:tailEnd/>
          </a:ln>
        </p:spPr>
      </p:pic>
      <p:pic>
        <p:nvPicPr>
          <p:cNvPr id="7" name="Picture 5"/>
          <p:cNvPicPr>
            <a:picLocks noChangeAspect="1" noChangeArrowheads="1"/>
          </p:cNvPicPr>
          <p:nvPr/>
        </p:nvPicPr>
        <p:blipFill>
          <a:blip r:embed="rId5"/>
          <a:srcRect/>
          <a:stretch>
            <a:fillRect/>
          </a:stretch>
        </p:blipFill>
        <p:spPr bwMode="auto">
          <a:xfrm>
            <a:off x="5011614" y="3810000"/>
            <a:ext cx="3125839" cy="2286000"/>
          </a:xfrm>
          <a:prstGeom prst="rect">
            <a:avLst/>
          </a:prstGeom>
          <a:noFill/>
          <a:ln w="9525">
            <a:noFill/>
            <a:miter lim="800000"/>
            <a:headEnd/>
            <a:tailEnd/>
          </a:ln>
        </p:spPr>
      </p:pic>
      <p:sp>
        <p:nvSpPr>
          <p:cNvPr id="9" name="Left Arrow 8"/>
          <p:cNvSpPr/>
          <p:nvPr/>
        </p:nvSpPr>
        <p:spPr>
          <a:xfrm rot="10800000">
            <a:off x="8148356" y="4572000"/>
            <a:ext cx="381000" cy="3810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780216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362200" y="167197"/>
            <a:ext cx="7459422"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High Impedance vs. 50 Ohm Impedance</a:t>
            </a:r>
          </a:p>
        </p:txBody>
      </p:sp>
      <p:sp>
        <p:nvSpPr>
          <p:cNvPr id="16" name="TextBox 15"/>
          <p:cNvSpPr txBox="1">
            <a:spLocks noChangeArrowheads="1"/>
          </p:cNvSpPr>
          <p:nvPr/>
        </p:nvSpPr>
        <p:spPr bwMode="auto">
          <a:xfrm>
            <a:off x="381000" y="1056736"/>
            <a:ext cx="4953000" cy="5509200"/>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200" dirty="0">
                <a:latin typeface="Calibri" pitchFamily="34" charset="0"/>
                <a:cs typeface="Arial" pitchFamily="34" charset="0"/>
              </a:rPr>
              <a:t>High Impedance settings maximize voltage to the scope’s input for low speed signals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Higher speed signals introduce reactance from capacitance or inductance that can cause reflections in high impedance setups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a:latin typeface="Calibri" pitchFamily="34" charset="0"/>
                <a:cs typeface="Arial" pitchFamily="34" charset="0"/>
              </a:rPr>
              <a:t>Scopes and analyzers typically use 50 Ohm impedance systems to minimize these </a:t>
            </a:r>
            <a:r>
              <a:rPr lang="en-US" altLang="zh-CN" sz="2200" dirty="0" smtClean="0">
                <a:latin typeface="Calibri" pitchFamily="34" charset="0"/>
                <a:cs typeface="Arial" pitchFamily="34" charset="0"/>
              </a:rPr>
              <a:t>reflections</a:t>
            </a:r>
          </a:p>
          <a:p>
            <a:pPr marL="342900" indent="-342900">
              <a:buFont typeface="Arial" panose="020B0604020202020204" pitchFamily="34" charset="0"/>
              <a:buChar char="•"/>
            </a:pPr>
            <a:endParaRPr lang="en-US" altLang="zh-CN" sz="2200" dirty="0">
              <a:latin typeface="Calibri" pitchFamily="34" charset="0"/>
              <a:cs typeface="Arial" pitchFamily="34" charset="0"/>
            </a:endParaRPr>
          </a:p>
          <a:p>
            <a:pPr marL="342900" indent="-342900">
              <a:buFont typeface="Arial" panose="020B0604020202020204" pitchFamily="34" charset="0"/>
              <a:buChar char="•"/>
            </a:pPr>
            <a:r>
              <a:rPr lang="en-US" altLang="zh-CN" sz="2200" dirty="0" smtClean="0">
                <a:latin typeface="Calibri" pitchFamily="34" charset="0"/>
                <a:cs typeface="Arial" pitchFamily="34" charset="0"/>
              </a:rPr>
              <a:t>Use 50 Ohm impedance settings to avoid signal artifacts due to reflections</a:t>
            </a:r>
            <a:endParaRPr lang="en-US" altLang="zh-CN" sz="2200" dirty="0">
              <a:latin typeface="Calibri" pitchFamily="34" charset="0"/>
              <a:cs typeface="Arial" pitchFamily="34" charset="0"/>
            </a:endParaRPr>
          </a:p>
          <a:p>
            <a:endParaRPr lang="en-US" altLang="zh-CN" sz="2200" dirty="0">
              <a:latin typeface="Calibri"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681832"/>
            <a:ext cx="5944430" cy="3581900"/>
          </a:xfrm>
          <a:prstGeom prst="rect">
            <a:avLst/>
          </a:prstGeom>
        </p:spPr>
      </p:pic>
    </p:spTree>
    <p:extLst>
      <p:ext uri="{BB962C8B-B14F-4D97-AF65-F5344CB8AC3E}">
        <p14:creationId xmlns:p14="http://schemas.microsoft.com/office/powerpoint/2010/main" val="2314635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Unicode MS" pitchFamily="34" charset="-128"/>
              </a:rPr>
              <a:t>Signal Integrity </a:t>
            </a:r>
            <a:r>
              <a:rPr lang="en-US" dirty="0" smtClean="0">
                <a:latin typeface="Arial Unicode MS" pitchFamily="34" charset="-128"/>
              </a:rPr>
              <a:t>Basics Summary</a:t>
            </a:r>
            <a:endParaRPr lang="en-US" dirty="0"/>
          </a:p>
        </p:txBody>
      </p:sp>
      <p:sp>
        <p:nvSpPr>
          <p:cNvPr id="3" name="Content Placeholder 2"/>
          <p:cNvSpPr>
            <a:spLocks noGrp="1"/>
          </p:cNvSpPr>
          <p:nvPr>
            <p:ph sz="quarter" idx="10"/>
          </p:nvPr>
        </p:nvSpPr>
        <p:spPr>
          <a:xfrm>
            <a:off x="527051" y="914400"/>
            <a:ext cx="5568949" cy="5184775"/>
          </a:xfrm>
        </p:spPr>
        <p:txBody>
          <a:bodyPr/>
          <a:lstStyle/>
          <a:p>
            <a:pPr marL="179388" indent="-250825"/>
            <a:r>
              <a:rPr lang="en-US" sz="2400" dirty="0" smtClean="0">
                <a:latin typeface="Calibri" panose="020F0502020204030204" pitchFamily="34" charset="0"/>
                <a:ea typeface="SimHei" pitchFamily="2" charset="-122"/>
                <a:cs typeface="Arial" panose="020B0604020202020204" pitchFamily="34" charset="0"/>
              </a:rPr>
              <a:t>Oscilloscopes and probes have many settings and characteristics that can lead users into trouble</a:t>
            </a:r>
          </a:p>
          <a:p>
            <a:pPr marL="179388" indent="-250825"/>
            <a:endParaRPr lang="en-US" sz="2400" dirty="0" smtClean="0">
              <a:latin typeface="Calibri" panose="020F0502020204030204" pitchFamily="34" charset="0"/>
              <a:ea typeface="SimHei" pitchFamily="2" charset="-122"/>
              <a:cs typeface="Arial" panose="020B0604020202020204" pitchFamily="34" charset="0"/>
            </a:endParaRPr>
          </a:p>
          <a:p>
            <a:pPr marL="179388" indent="-250825"/>
            <a:r>
              <a:rPr lang="en-US" sz="2400" dirty="0" smtClean="0">
                <a:latin typeface="Calibri" panose="020F0502020204030204" pitchFamily="34" charset="0"/>
                <a:ea typeface="SimHei" pitchFamily="2" charset="-122"/>
                <a:cs typeface="Arial" panose="020B0604020202020204" pitchFamily="34" charset="0"/>
              </a:rPr>
              <a:t>Understanding these common issues and the theory behind them can help to avoid bad measurements which saves time and money</a:t>
            </a:r>
          </a:p>
          <a:p>
            <a:pPr marL="179388" indent="-250825"/>
            <a:endParaRPr lang="en-US" sz="2400" dirty="0" smtClean="0">
              <a:latin typeface="Calibri" panose="020F0502020204030204" pitchFamily="34" charset="0"/>
              <a:ea typeface="SimHei" pitchFamily="2" charset="-122"/>
              <a:cs typeface="Arial" panose="020B0604020202020204" pitchFamily="34" charset="0"/>
            </a:endParaRPr>
          </a:p>
          <a:p>
            <a:pPr marL="179388" indent="-250825"/>
            <a:r>
              <a:rPr lang="en-US" sz="2400" dirty="0" smtClean="0">
                <a:latin typeface="Calibri" panose="020F0502020204030204" pitchFamily="34" charset="0"/>
                <a:ea typeface="SimHei" pitchFamily="2" charset="-122"/>
                <a:cs typeface="Arial" panose="020B0604020202020204" pitchFamily="34" charset="0"/>
              </a:rPr>
              <a:t>Be aware of the scope settings, probe specifications, and device under test characteristics when you are debugging signals or analyzing data </a:t>
            </a:r>
            <a:endParaRPr lang="en-US" sz="3600" dirty="0">
              <a:latin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077" t="14051"/>
          <a:stretch/>
        </p:blipFill>
        <p:spPr>
          <a:xfrm>
            <a:off x="6361771" y="1066800"/>
            <a:ext cx="5524500" cy="3334804"/>
          </a:xfrm>
          <a:prstGeom prst="rect">
            <a:avLst/>
          </a:prstGeom>
        </p:spPr>
      </p:pic>
    </p:spTree>
    <p:extLst>
      <p:ext uri="{BB962C8B-B14F-4D97-AF65-F5344CB8AC3E}">
        <p14:creationId xmlns:p14="http://schemas.microsoft.com/office/powerpoint/2010/main" val="413457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Unicode MS" pitchFamily="34" charset="-128"/>
              </a:rPr>
              <a:t>Signal Integrity Basics</a:t>
            </a:r>
            <a:endParaRPr lang="en-US" dirty="0"/>
          </a:p>
        </p:txBody>
      </p:sp>
      <p:sp>
        <p:nvSpPr>
          <p:cNvPr id="3" name="Content Placeholder 2"/>
          <p:cNvSpPr>
            <a:spLocks noGrp="1"/>
          </p:cNvSpPr>
          <p:nvPr>
            <p:ph sz="quarter" idx="10"/>
          </p:nvPr>
        </p:nvSpPr>
        <p:spPr>
          <a:xfrm>
            <a:off x="527051" y="914400"/>
            <a:ext cx="11137900" cy="5184775"/>
          </a:xfrm>
        </p:spPr>
        <p:txBody>
          <a:bodyPr/>
          <a:lstStyle/>
          <a:p>
            <a:pPr marL="179388" indent="-250825"/>
            <a:r>
              <a:rPr lang="en-US" sz="2000" dirty="0">
                <a:latin typeface="Calibri" panose="020F0502020204030204" pitchFamily="34" charset="0"/>
                <a:ea typeface="SimHei" pitchFamily="2" charset="-122"/>
                <a:cs typeface="Arial" panose="020B0604020202020204" pitchFamily="34" charset="0"/>
              </a:rPr>
              <a:t>Understanding and eliminating sources of error</a:t>
            </a:r>
          </a:p>
          <a:p>
            <a:pPr lvl="1"/>
            <a:r>
              <a:rPr lang="en-US" sz="2000" dirty="0" smtClean="0">
                <a:latin typeface="Calibri" panose="020F0502020204030204" pitchFamily="34" charset="0"/>
                <a:ea typeface="宋体" pitchFamily="2" charset="-122"/>
                <a:cs typeface="Arial" panose="020B0604020202020204" pitchFamily="34" charset="0"/>
              </a:rPr>
              <a:t>Digital Oscilloscopes</a:t>
            </a:r>
          </a:p>
          <a:p>
            <a:pPr lvl="2"/>
            <a:r>
              <a:rPr lang="en-US" sz="1600" dirty="0" smtClean="0">
                <a:latin typeface="Calibri" panose="020F0502020204030204" pitchFamily="34" charset="0"/>
                <a:ea typeface="宋体" pitchFamily="2" charset="-122"/>
                <a:cs typeface="Arial" panose="020B0604020202020204" pitchFamily="34" charset="0"/>
              </a:rPr>
              <a:t>How Deep Memory &amp; Sample Rate work together</a:t>
            </a:r>
          </a:p>
          <a:p>
            <a:pPr lvl="2"/>
            <a:endParaRPr lang="en-US" sz="1600" dirty="0" smtClean="0">
              <a:latin typeface="Calibri" panose="020F0502020204030204" pitchFamily="34" charset="0"/>
              <a:ea typeface="宋体" pitchFamily="2" charset="-122"/>
              <a:cs typeface="Arial" panose="020B0604020202020204" pitchFamily="34" charset="0"/>
            </a:endParaRPr>
          </a:p>
          <a:p>
            <a:pPr lvl="1"/>
            <a:r>
              <a:rPr lang="en-US" sz="2000" dirty="0" smtClean="0">
                <a:latin typeface="Calibri" panose="020F0502020204030204" pitchFamily="34" charset="0"/>
                <a:ea typeface="宋体" pitchFamily="2" charset="-122"/>
                <a:cs typeface="Arial" panose="020B0604020202020204" pitchFamily="34" charset="0"/>
              </a:rPr>
              <a:t>Scope: potential sources </a:t>
            </a:r>
            <a:r>
              <a:rPr lang="en-US" sz="2000" dirty="0">
                <a:latin typeface="Calibri" panose="020F0502020204030204" pitchFamily="34" charset="0"/>
                <a:ea typeface="宋体" pitchFamily="2" charset="-122"/>
                <a:cs typeface="Arial" panose="020B0604020202020204" pitchFamily="34" charset="0"/>
              </a:rPr>
              <a:t>of </a:t>
            </a:r>
            <a:r>
              <a:rPr lang="en-US" sz="2000" dirty="0" smtClean="0">
                <a:latin typeface="Calibri" panose="020F0502020204030204" pitchFamily="34" charset="0"/>
                <a:ea typeface="宋体" pitchFamily="2" charset="-122"/>
                <a:cs typeface="Arial" panose="020B0604020202020204" pitchFamily="34" charset="0"/>
              </a:rPr>
              <a:t>error</a:t>
            </a:r>
            <a:endParaRPr lang="en-US" sz="1600" dirty="0" smtClean="0">
              <a:latin typeface="Calibri" panose="020F0502020204030204" pitchFamily="34" charset="0"/>
              <a:ea typeface="宋体" pitchFamily="2" charset="-122"/>
              <a:cs typeface="Arial" panose="020B0604020202020204" pitchFamily="34" charset="0"/>
            </a:endParaRPr>
          </a:p>
          <a:p>
            <a:pPr lvl="2"/>
            <a:r>
              <a:rPr lang="en-US" sz="1600" dirty="0" smtClean="0">
                <a:latin typeface="Calibri" panose="020F0502020204030204" pitchFamily="34" charset="0"/>
                <a:ea typeface="宋体" pitchFamily="2" charset="-122"/>
                <a:cs typeface="Arial" panose="020B0604020202020204" pitchFamily="34" charset="0"/>
              </a:rPr>
              <a:t>Sampling Techniques</a:t>
            </a:r>
          </a:p>
          <a:p>
            <a:pPr lvl="2"/>
            <a:r>
              <a:rPr lang="en-US" sz="1600" dirty="0" smtClean="0">
                <a:latin typeface="Calibri" panose="020F0502020204030204" pitchFamily="34" charset="0"/>
                <a:ea typeface="宋体" pitchFamily="2" charset="-122"/>
                <a:cs typeface="Arial" panose="020B0604020202020204" pitchFamily="34" charset="0"/>
              </a:rPr>
              <a:t>Bandwidth &amp; Rise Time</a:t>
            </a:r>
          </a:p>
          <a:p>
            <a:pPr lvl="2"/>
            <a:r>
              <a:rPr lang="en-US" sz="1600" dirty="0" smtClean="0">
                <a:latin typeface="Calibri" panose="020F0502020204030204" pitchFamily="34" charset="0"/>
                <a:ea typeface="宋体" pitchFamily="2" charset="-122"/>
                <a:cs typeface="Arial" panose="020B0604020202020204" pitchFamily="34" charset="0"/>
              </a:rPr>
              <a:t>Waveform Capture Rate</a:t>
            </a:r>
            <a:endParaRPr lang="en-US" sz="1600" dirty="0">
              <a:latin typeface="Calibri" panose="020F0502020204030204" pitchFamily="34" charset="0"/>
              <a:ea typeface="宋体" pitchFamily="2" charset="-122"/>
              <a:cs typeface="Arial" panose="020B0604020202020204" pitchFamily="34" charset="0"/>
            </a:endParaRPr>
          </a:p>
          <a:p>
            <a:pPr lvl="2"/>
            <a:r>
              <a:rPr lang="en-US" sz="1600" dirty="0" smtClean="0">
                <a:latin typeface="Calibri" panose="020F0502020204030204" pitchFamily="34" charset="0"/>
                <a:ea typeface="宋体" pitchFamily="2" charset="-122"/>
                <a:cs typeface="Arial" panose="020B0604020202020204" pitchFamily="34" charset="0"/>
              </a:rPr>
              <a:t>Amplifier distortion</a:t>
            </a:r>
          </a:p>
          <a:p>
            <a:pPr lvl="2"/>
            <a:r>
              <a:rPr lang="en-US" sz="1600" dirty="0" smtClean="0">
                <a:latin typeface="Calibri" panose="020F0502020204030204" pitchFamily="34" charset="0"/>
                <a:ea typeface="宋体" pitchFamily="2" charset="-122"/>
                <a:cs typeface="Arial" panose="020B0604020202020204" pitchFamily="34" charset="0"/>
              </a:rPr>
              <a:t>Signal Acquisition Techniques</a:t>
            </a:r>
          </a:p>
          <a:p>
            <a:pPr lvl="2"/>
            <a:r>
              <a:rPr lang="en-US" sz="1600" dirty="0" smtClean="0">
                <a:latin typeface="Calibri" panose="020F0502020204030204" pitchFamily="34" charset="0"/>
                <a:ea typeface="宋体" pitchFamily="2" charset="-122"/>
                <a:cs typeface="Arial" panose="020B0604020202020204" pitchFamily="34" charset="0"/>
              </a:rPr>
              <a:t>AC/DC Coupling</a:t>
            </a:r>
          </a:p>
          <a:p>
            <a:pPr lvl="2"/>
            <a:endParaRPr lang="en-US" sz="1600" dirty="0">
              <a:latin typeface="Calibri" panose="020F0502020204030204" pitchFamily="34" charset="0"/>
              <a:ea typeface="宋体" pitchFamily="2" charset="-122"/>
              <a:cs typeface="Arial" panose="020B0604020202020204" pitchFamily="34" charset="0"/>
            </a:endParaRPr>
          </a:p>
          <a:p>
            <a:pPr lvl="1"/>
            <a:r>
              <a:rPr lang="en-US" sz="2000" dirty="0" smtClean="0">
                <a:latin typeface="Calibri" panose="020F0502020204030204" pitchFamily="34" charset="0"/>
                <a:ea typeface="宋体" pitchFamily="2" charset="-122"/>
                <a:cs typeface="Arial" panose="020B0604020202020204" pitchFamily="34" charset="0"/>
              </a:rPr>
              <a:t>Probe: sources of error</a:t>
            </a:r>
          </a:p>
          <a:p>
            <a:pPr lvl="2"/>
            <a:r>
              <a:rPr lang="en-US" sz="1600" dirty="0" smtClean="0">
                <a:latin typeface="Calibri" panose="020F0502020204030204" pitchFamily="34" charset="0"/>
                <a:ea typeface="宋体" pitchFamily="2" charset="-122"/>
                <a:cs typeface="Arial" panose="020B0604020202020204" pitchFamily="34" charset="0"/>
              </a:rPr>
              <a:t>Probe basics</a:t>
            </a:r>
          </a:p>
          <a:p>
            <a:pPr lvl="2"/>
            <a:r>
              <a:rPr lang="en-US" sz="1600" dirty="0" smtClean="0">
                <a:latin typeface="Calibri" panose="020F0502020204030204" pitchFamily="34" charset="0"/>
                <a:ea typeface="宋体" pitchFamily="2" charset="-122"/>
                <a:cs typeface="Arial" panose="020B0604020202020204" pitchFamily="34" charset="0"/>
              </a:rPr>
              <a:t>Loading</a:t>
            </a:r>
          </a:p>
          <a:p>
            <a:pPr lvl="2"/>
            <a:r>
              <a:rPr lang="en-US" sz="1600" dirty="0" smtClean="0">
                <a:latin typeface="Calibri" panose="020F0502020204030204" pitchFamily="34" charset="0"/>
                <a:ea typeface="宋体" pitchFamily="2" charset="-122"/>
                <a:cs typeface="Arial" panose="020B0604020202020204" pitchFamily="34" charset="0"/>
              </a:rPr>
              <a:t>Compensation</a:t>
            </a:r>
          </a:p>
          <a:p>
            <a:pPr lvl="2"/>
            <a:r>
              <a:rPr lang="en-US" sz="1600" dirty="0" smtClean="0">
                <a:latin typeface="Calibri" panose="020F0502020204030204" pitchFamily="34" charset="0"/>
                <a:ea typeface="宋体" pitchFamily="2" charset="-122"/>
                <a:cs typeface="Arial" panose="020B0604020202020204" pitchFamily="34" charset="0"/>
              </a:rPr>
              <a:t>Impedance</a:t>
            </a:r>
            <a:endParaRPr lang="en-US" dirty="0">
              <a:latin typeface="Calibri" panose="020F050202020403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077" t="14051"/>
          <a:stretch/>
        </p:blipFill>
        <p:spPr>
          <a:xfrm>
            <a:off x="6553200" y="1219200"/>
            <a:ext cx="5524500" cy="3334804"/>
          </a:xfrm>
          <a:prstGeom prst="rect">
            <a:avLst/>
          </a:prstGeom>
        </p:spPr>
      </p:pic>
    </p:spTree>
    <p:extLst>
      <p:ext uri="{BB962C8B-B14F-4D97-AF65-F5344CB8AC3E}">
        <p14:creationId xmlns:p14="http://schemas.microsoft.com/office/powerpoint/2010/main" val="172698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bwMode="auto">
          <a:xfrm>
            <a:off x="2506422" y="167197"/>
            <a:ext cx="7315200" cy="511175"/>
          </a:xfrm>
          <a:noFill/>
          <a:ln>
            <a:miter lim="800000"/>
            <a:headEnd/>
            <a:tailEnd/>
          </a:ln>
        </p:spPr>
        <p:txBody>
          <a:bodyPr vert="horz" wrap="square" lIns="91440" tIns="45720" rIns="91440" bIns="45720" numCol="1" anchor="t" anchorCtr="0" compatLnSpc="1">
            <a:prstTxWarp prst="textNoShape">
              <a:avLst/>
            </a:prstTxWarp>
          </a:bodyPr>
          <a:lstStyle/>
          <a:p>
            <a:r>
              <a:rPr lang="en-US" dirty="0">
                <a:latin typeface="Arial Unicode MS" pitchFamily="34" charset="-128"/>
              </a:rPr>
              <a:t>Sample rate, memory depth, and time</a:t>
            </a:r>
          </a:p>
        </p:txBody>
      </p:sp>
      <p:graphicFrame>
        <p:nvGraphicFramePr>
          <p:cNvPr id="8" name="Chart 7">
            <a:extLst>
              <a:ext uri="{FF2B5EF4-FFF2-40B4-BE49-F238E27FC236}">
                <a16:creationId xmlns=""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728716894"/>
              </p:ext>
            </p:extLst>
          </p:nvPr>
        </p:nvGraphicFramePr>
        <p:xfrm>
          <a:off x="5393276" y="838200"/>
          <a:ext cx="6808788" cy="54248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 xmlns:a16="http://schemas.microsoft.com/office/drawing/2014/main" id="{00000000-0008-0000-0000-000008000000}"/>
              </a:ext>
            </a:extLst>
          </p:cNvPr>
          <p:cNvSpPr txBox="1"/>
          <p:nvPr/>
        </p:nvSpPr>
        <p:spPr>
          <a:xfrm>
            <a:off x="11277600" y="1752600"/>
            <a:ext cx="790575" cy="6096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Memory</a:t>
            </a:r>
            <a:r>
              <a:rPr lang="en-US" sz="1100" baseline="0" dirty="0"/>
              <a:t> Depth in points</a:t>
            </a:r>
            <a:endParaRPr lang="en-US" sz="1100" dirty="0"/>
          </a:p>
        </p:txBody>
      </p:sp>
      <p:sp>
        <p:nvSpPr>
          <p:cNvPr id="11" name="TextBox 8">
            <a:extLst>
              <a:ext uri="{FF2B5EF4-FFF2-40B4-BE49-F238E27FC236}">
                <a16:creationId xmlns="" xmlns:a16="http://schemas.microsoft.com/office/drawing/2014/main" id="{00000000-0008-0000-0000-000009000000}"/>
              </a:ext>
            </a:extLst>
          </p:cNvPr>
          <p:cNvSpPr txBox="1"/>
          <p:nvPr/>
        </p:nvSpPr>
        <p:spPr>
          <a:xfrm>
            <a:off x="6477000" y="5472894"/>
            <a:ext cx="3116262" cy="34686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Sample</a:t>
            </a:r>
            <a:r>
              <a:rPr lang="en-US" sz="1100" baseline="0" dirty="0"/>
              <a:t> Rate - from 1 </a:t>
            </a:r>
            <a:r>
              <a:rPr lang="en-US" sz="1100" baseline="0" dirty="0" err="1"/>
              <a:t>kSa</a:t>
            </a:r>
            <a:r>
              <a:rPr lang="en-US" sz="1100" baseline="0" dirty="0"/>
              <a:t>/sec to 5 </a:t>
            </a:r>
            <a:r>
              <a:rPr lang="en-US" sz="1100" baseline="0" dirty="0" err="1"/>
              <a:t>GSa</a:t>
            </a:r>
            <a:r>
              <a:rPr lang="en-US" sz="1100" baseline="0" dirty="0"/>
              <a:t>/sec</a:t>
            </a:r>
            <a:endParaRPr lang="en-US" sz="1100" dirty="0"/>
          </a:p>
        </p:txBody>
      </p:sp>
      <p:sp>
        <p:nvSpPr>
          <p:cNvPr id="12" name="TextBox 9">
            <a:extLst>
              <a:ext uri="{FF2B5EF4-FFF2-40B4-BE49-F238E27FC236}">
                <a16:creationId xmlns="" xmlns:a16="http://schemas.microsoft.com/office/drawing/2014/main" id="{00000000-0008-0000-0000-00000A000000}"/>
              </a:ext>
            </a:extLst>
          </p:cNvPr>
          <p:cNvSpPr txBox="1"/>
          <p:nvPr/>
        </p:nvSpPr>
        <p:spPr>
          <a:xfrm rot="16200000">
            <a:off x="3956447" y="3298429"/>
            <a:ext cx="3075781" cy="288924"/>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dirty="0"/>
              <a:t>Number of seconds</a:t>
            </a:r>
            <a:r>
              <a:rPr lang="en-US" sz="1100" baseline="0" dirty="0"/>
              <a:t> of continuous sampling</a:t>
            </a:r>
            <a:endParaRPr lang="en-US" sz="1100" dirty="0"/>
          </a:p>
        </p:txBody>
      </p:sp>
      <p:sp>
        <p:nvSpPr>
          <p:cNvPr id="13" name="Rounded Rectangular Callout 13">
            <a:extLst>
              <a:ext uri="{FF2B5EF4-FFF2-40B4-BE49-F238E27FC236}">
                <a16:creationId xmlns="" xmlns:a16="http://schemas.microsoft.com/office/drawing/2014/main" id="{00000000-0008-0000-0000-00000E000000}"/>
              </a:ext>
            </a:extLst>
          </p:cNvPr>
          <p:cNvSpPr/>
          <p:nvPr/>
        </p:nvSpPr>
        <p:spPr>
          <a:xfrm>
            <a:off x="6223067" y="4137283"/>
            <a:ext cx="1943100" cy="1155700"/>
          </a:xfrm>
          <a:prstGeom prst="wedgeRoundRectCallout">
            <a:avLst>
              <a:gd name="adj1" fmla="val 166660"/>
              <a:gd name="adj2" fmla="val -499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t>Example:</a:t>
            </a:r>
            <a:r>
              <a:rPr lang="en-US" sz="1100" baseline="0" dirty="0"/>
              <a:t> Sampling at 1 </a:t>
            </a:r>
            <a:r>
              <a:rPr lang="en-US" sz="1100" baseline="0" dirty="0" err="1"/>
              <a:t>GSa</a:t>
            </a:r>
            <a:r>
              <a:rPr lang="en-US" sz="1100" baseline="0" dirty="0"/>
              <a:t>/sec with a setting of 12 Million points of memory creates a waveform that is 12 milliseconds long.</a:t>
            </a:r>
            <a:endParaRPr lang="en-US" sz="1100" dirty="0"/>
          </a:p>
        </p:txBody>
      </p:sp>
      <p:sp>
        <p:nvSpPr>
          <p:cNvPr id="14" name="Rounded Rectangular Callout 14">
            <a:extLst>
              <a:ext uri="{FF2B5EF4-FFF2-40B4-BE49-F238E27FC236}">
                <a16:creationId xmlns="" xmlns:a16="http://schemas.microsoft.com/office/drawing/2014/main" id="{00000000-0008-0000-0000-00000F000000}"/>
              </a:ext>
            </a:extLst>
          </p:cNvPr>
          <p:cNvSpPr/>
          <p:nvPr/>
        </p:nvSpPr>
        <p:spPr>
          <a:xfrm>
            <a:off x="7772400" y="914400"/>
            <a:ext cx="2792458" cy="990600"/>
          </a:xfrm>
          <a:prstGeom prst="wedgeRoundRectCallout">
            <a:avLst>
              <a:gd name="adj1" fmla="val -101842"/>
              <a:gd name="adj2" fmla="val 46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t>Example:</a:t>
            </a:r>
            <a:r>
              <a:rPr lang="en-US" sz="1100" baseline="0" dirty="0"/>
              <a:t>  To record a 1000 second signal with a scope that has a maximum 2 Million points of memory, the highest sample rate you can use is 2000 Samples per second.</a:t>
            </a:r>
            <a:endParaRPr lang="en-US" sz="1100" dirty="0"/>
          </a:p>
        </p:txBody>
      </p:sp>
      <p:sp>
        <p:nvSpPr>
          <p:cNvPr id="16" name="TextBox 15"/>
          <p:cNvSpPr txBox="1">
            <a:spLocks noChangeArrowheads="1"/>
          </p:cNvSpPr>
          <p:nvPr/>
        </p:nvSpPr>
        <p:spPr bwMode="auto">
          <a:xfrm>
            <a:off x="381000" y="1056736"/>
            <a:ext cx="4795815" cy="4832092"/>
          </a:xfrm>
          <a:prstGeom prst="rect">
            <a:avLst/>
          </a:prstGeom>
          <a:noFill/>
          <a:ln w="9525">
            <a:noFill/>
            <a:miter lim="800000"/>
            <a:headEnd/>
            <a:tailEnd/>
          </a:ln>
        </p:spPr>
        <p:txBody>
          <a:bodyPr wrap="square">
            <a:spAutoFit/>
          </a:bodyPr>
          <a:lstStyle/>
          <a:p>
            <a:r>
              <a:rPr lang="en-US" altLang="zh-CN" sz="2200" dirty="0">
                <a:latin typeface="Calibri" pitchFamily="34" charset="0"/>
                <a:cs typeface="Arial" pitchFamily="34" charset="0"/>
              </a:rPr>
              <a:t>Sample rate is related to memory depth to the length of the waveform in time</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Typically, we extend the memory to continue using the highest possible sampling rate for as long as possible.</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For instance, a 1 </a:t>
            </a:r>
            <a:r>
              <a:rPr lang="en-US" altLang="zh-CN" sz="2200" dirty="0" err="1">
                <a:latin typeface="Calibri" pitchFamily="34" charset="0"/>
                <a:cs typeface="Arial" pitchFamily="34" charset="0"/>
              </a:rPr>
              <a:t>Gsa</a:t>
            </a:r>
            <a:r>
              <a:rPr lang="en-US" altLang="zh-CN" sz="2200" dirty="0">
                <a:latin typeface="Calibri" pitchFamily="34" charset="0"/>
                <a:cs typeface="Arial" pitchFamily="34" charset="0"/>
              </a:rPr>
              <a:t>/second scope can capture up to 12 milliseconds of data with 12 Million points of memory.</a:t>
            </a:r>
          </a:p>
          <a:p>
            <a:endParaRPr lang="en-US" altLang="zh-CN" sz="2200" dirty="0">
              <a:latin typeface="Calibri" pitchFamily="34" charset="0"/>
              <a:cs typeface="Arial" pitchFamily="34" charset="0"/>
            </a:endParaRPr>
          </a:p>
          <a:p>
            <a:r>
              <a:rPr lang="en-US" altLang="zh-CN" sz="2200" dirty="0">
                <a:latin typeface="Calibri" pitchFamily="34" charset="0"/>
                <a:cs typeface="Arial" pitchFamily="34" charset="0"/>
              </a:rPr>
              <a:t>Alternatively, to capture a 1000 second wave at 2000 samples/second requires 2 million points of memory.</a:t>
            </a:r>
          </a:p>
        </p:txBody>
      </p:sp>
    </p:spTree>
    <p:extLst>
      <p:ext uri="{BB962C8B-B14F-4D97-AF65-F5344CB8AC3E}">
        <p14:creationId xmlns:p14="http://schemas.microsoft.com/office/powerpoint/2010/main" val="2776576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6640578" y="1019175"/>
            <a:ext cx="5297422" cy="478155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6621149" y="1181101"/>
            <a:ext cx="5285102" cy="4772025"/>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6588707" y="1038225"/>
            <a:ext cx="5346700" cy="4781550"/>
          </a:xfrm>
          <a:prstGeom prst="rect">
            <a:avLst/>
          </a:prstGeom>
          <a:noFill/>
          <a:ln w="9525">
            <a:noFill/>
            <a:miter lim="800000"/>
            <a:headEnd/>
            <a:tailEnd/>
          </a:ln>
        </p:spPr>
      </p:pic>
      <p:sp>
        <p:nvSpPr>
          <p:cNvPr id="36869"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a:latin typeface="Arial Unicode MS" pitchFamily="34" charset="-128"/>
              </a:rPr>
              <a:t>The risks of Under sampling</a:t>
            </a:r>
          </a:p>
        </p:txBody>
      </p:sp>
      <p:sp>
        <p:nvSpPr>
          <p:cNvPr id="6" name="Content Placeholder 2"/>
          <p:cNvSpPr>
            <a:spLocks noGrp="1"/>
          </p:cNvSpPr>
          <p:nvPr>
            <p:ph sz="quarter" idx="10"/>
          </p:nvPr>
        </p:nvSpPr>
        <p:spPr>
          <a:xfrm>
            <a:off x="527051" y="981078"/>
            <a:ext cx="5797549" cy="5184775"/>
          </a:xfrm>
        </p:spPr>
        <p:txBody>
          <a:bodyPr/>
          <a:lstStyle/>
          <a:p>
            <a:pPr marL="179388" indent="-250825"/>
            <a:r>
              <a:rPr lang="en-US" sz="2000" dirty="0" smtClean="0">
                <a:latin typeface="Calibri" panose="020F0502020204030204" pitchFamily="34" charset="0"/>
                <a:ea typeface="SimHei" pitchFamily="2" charset="-122"/>
                <a:cs typeface="Arial" panose="020B0604020202020204" pitchFamily="34" charset="0"/>
              </a:rPr>
              <a:t>The Nyquist theorem states that you need to sample at 2* the max frequency you are looking for.</a:t>
            </a:r>
          </a:p>
          <a:p>
            <a:pPr marL="179388" indent="-250825"/>
            <a:endParaRPr lang="en-US" sz="2000" dirty="0" smtClean="0">
              <a:latin typeface="Calibri" panose="020F0502020204030204" pitchFamily="34" charset="0"/>
              <a:ea typeface="SimHei" pitchFamily="2" charset="-122"/>
              <a:cs typeface="Arial" panose="020B0604020202020204" pitchFamily="34" charset="0"/>
            </a:endParaRPr>
          </a:p>
          <a:p>
            <a:pPr marL="179388" indent="-250825"/>
            <a:r>
              <a:rPr lang="en-US" sz="2000" dirty="0" err="1" smtClean="0">
                <a:latin typeface="Calibri" panose="020F0502020204030204" pitchFamily="34" charset="0"/>
                <a:ea typeface="SimHei" pitchFamily="2" charset="-122"/>
                <a:cs typeface="Arial" panose="020B0604020202020204" pitchFamily="34" charset="0"/>
              </a:rPr>
              <a:t>Undersampling</a:t>
            </a:r>
            <a:r>
              <a:rPr lang="en-US" sz="2000" dirty="0" smtClean="0">
                <a:latin typeface="Calibri" panose="020F0502020204030204" pitchFamily="34" charset="0"/>
                <a:ea typeface="SimHei" pitchFamily="2" charset="-122"/>
                <a:cs typeface="Arial" panose="020B0604020202020204" pitchFamily="34" charset="0"/>
              </a:rPr>
              <a:t> can lead to analytical errors</a:t>
            </a:r>
          </a:p>
          <a:p>
            <a:pPr marL="179388" indent="-250825"/>
            <a:endParaRPr lang="en-US" sz="2000" dirty="0" smtClean="0">
              <a:latin typeface="Calibri" panose="020F0502020204030204" pitchFamily="34" charset="0"/>
              <a:ea typeface="宋体" pitchFamily="2" charset="-122"/>
              <a:cs typeface="Arial" panose="020B0604020202020204" pitchFamily="34" charset="0"/>
            </a:endParaRPr>
          </a:p>
          <a:p>
            <a:pPr marL="179388" indent="-250825"/>
            <a:r>
              <a:rPr lang="en-US" sz="2000" dirty="0" smtClean="0">
                <a:latin typeface="Calibri" panose="020F0502020204030204" pitchFamily="34" charset="0"/>
                <a:ea typeface="宋体" pitchFamily="2" charset="-122"/>
                <a:cs typeface="Arial" panose="020B0604020202020204" pitchFamily="34" charset="0"/>
              </a:rPr>
              <a:t>For example, look at the sine wave your scope is displaying. If you are under sampling this wave could be aliasing on a much faster signal</a:t>
            </a:r>
          </a:p>
          <a:p>
            <a:pPr marL="179388" indent="-250825"/>
            <a:endParaRPr lang="en-US" dirty="0" smtClean="0">
              <a:latin typeface="Calibri" panose="020F0502020204030204" pitchFamily="34" charset="0"/>
              <a:cs typeface="Arial" panose="020B0604020202020204" pitchFamily="34" charset="0"/>
            </a:endParaRPr>
          </a:p>
          <a:p>
            <a:pPr marL="179388" indent="-250825"/>
            <a:r>
              <a:rPr lang="en-US" sz="2000" dirty="0" smtClean="0">
                <a:latin typeface="Calibri" panose="020F0502020204030204" pitchFamily="34" charset="0"/>
                <a:ea typeface="宋体" pitchFamily="2" charset="-122"/>
                <a:cs typeface="Arial" panose="020B0604020202020204" pitchFamily="34" charset="0"/>
              </a:rPr>
              <a:t>The results can’t be guaranteed with certainty unless the signal is sufficiently sampled</a:t>
            </a:r>
            <a:endParaRPr lang="en-US" sz="2000" dirty="0">
              <a:latin typeface="Calibri" panose="020F050202020403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29077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2000"/>
                                        <p:tgtEl>
                                          <p:spTgt spid="102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a:latin typeface="Arial Unicode MS" pitchFamily="34" charset="-128"/>
              </a:rPr>
              <a:t>Equivalent time sampling</a:t>
            </a:r>
          </a:p>
        </p:txBody>
      </p:sp>
      <p:sp>
        <p:nvSpPr>
          <p:cNvPr id="37893" name="TextBox 15"/>
          <p:cNvSpPr txBox="1">
            <a:spLocks noChangeArrowheads="1"/>
          </p:cNvSpPr>
          <p:nvPr/>
        </p:nvSpPr>
        <p:spPr bwMode="auto">
          <a:xfrm>
            <a:off x="285751" y="1071563"/>
            <a:ext cx="11715749" cy="3908762"/>
          </a:xfrm>
          <a:prstGeom prst="rect">
            <a:avLst/>
          </a:prstGeom>
          <a:noFill/>
          <a:ln w="9525">
            <a:noFill/>
            <a:miter lim="800000"/>
            <a:headEnd/>
            <a:tailEnd/>
          </a:ln>
        </p:spPr>
        <p:txBody>
          <a:bodyPr>
            <a:spAutoFit/>
          </a:bodyPr>
          <a:lstStyle/>
          <a:p>
            <a:r>
              <a:rPr lang="en-US" altLang="zh-CN" sz="2400" dirty="0" smtClean="0">
                <a:latin typeface="Calibri" pitchFamily="34" charset="0"/>
                <a:cs typeface="Arial" pitchFamily="34" charset="0"/>
              </a:rPr>
              <a:t>This same effect is used to our advantage in Equivalent Time sampling</a:t>
            </a:r>
          </a:p>
          <a:p>
            <a:endParaRPr lang="en-US" altLang="zh-CN" sz="2400" dirty="0" smtClean="0">
              <a:latin typeface="Calibri" pitchFamily="34" charset="0"/>
              <a:cs typeface="Arial" pitchFamily="34" charset="0"/>
            </a:endParaRPr>
          </a:p>
          <a:p>
            <a:r>
              <a:rPr lang="en-US" altLang="zh-CN" sz="2400" dirty="0" smtClean="0">
                <a:latin typeface="Calibri" pitchFamily="34" charset="0"/>
                <a:cs typeface="Arial" pitchFamily="34" charset="0"/>
              </a:rPr>
              <a:t>This is a mode that some digital oscilloscopes have for capturing higher speed signals</a:t>
            </a:r>
          </a:p>
          <a:p>
            <a:endParaRPr lang="en-US" altLang="zh-CN" sz="2400" dirty="0">
              <a:latin typeface="Calibri" pitchFamily="34" charset="0"/>
              <a:cs typeface="Arial" pitchFamily="34" charset="0"/>
            </a:endParaRPr>
          </a:p>
          <a:p>
            <a:r>
              <a:rPr lang="en-US" altLang="zh-CN" sz="2400" dirty="0" smtClean="0">
                <a:latin typeface="Calibri" pitchFamily="34" charset="0"/>
                <a:cs typeface="Arial" pitchFamily="34" charset="0"/>
              </a:rPr>
              <a:t>The signals is purposely undersampled, but with a prescribed time offset. In this way, if a signal repeats consistently, then its higher frequency can be reconstructed from offset data point in separate iterations of the period. </a:t>
            </a:r>
            <a:r>
              <a:rPr lang="en-CA" altLang="zh-CN" sz="2000" dirty="0">
                <a:latin typeface="Calibri" pitchFamily="34" charset="0"/>
                <a:cs typeface="Arial" pitchFamily="34" charset="0"/>
              </a:rPr>
              <a:t/>
            </a:r>
            <a:br>
              <a:rPr lang="en-CA" altLang="zh-CN" sz="2000" dirty="0">
                <a:latin typeface="Calibri" pitchFamily="34" charset="0"/>
                <a:cs typeface="Arial" pitchFamily="34" charset="0"/>
              </a:rPr>
            </a:br>
            <a:endParaRPr lang="en-CA" altLang="zh-CN" sz="2000" dirty="0">
              <a:latin typeface="Calibri" pitchFamily="34" charset="0"/>
              <a:cs typeface="Arial" pitchFamily="34" charset="0"/>
            </a:endParaRPr>
          </a:p>
          <a:p>
            <a:pPr>
              <a:buFont typeface="Arial" pitchFamily="34" charset="0"/>
              <a:buChar char="•"/>
            </a:pPr>
            <a:endParaRPr lang="en-CA" altLang="zh-CN" sz="2000" dirty="0">
              <a:latin typeface="Calibri" pitchFamily="34" charset="0"/>
              <a:cs typeface="Arial" pitchFamily="34" charset="0"/>
            </a:endParaRP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4122005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a:srcRect/>
          <a:stretch>
            <a:fillRect/>
          </a:stretch>
        </p:blipFill>
        <p:spPr bwMode="auto">
          <a:xfrm>
            <a:off x="6858000" y="3786189"/>
            <a:ext cx="4411133" cy="2143125"/>
          </a:xfrm>
          <a:prstGeom prst="rect">
            <a:avLst/>
          </a:prstGeom>
          <a:noFill/>
          <a:ln w="9525">
            <a:noFill/>
            <a:miter lim="800000"/>
            <a:headEnd/>
            <a:tailEnd/>
          </a:ln>
        </p:spPr>
      </p:pic>
      <p:pic>
        <p:nvPicPr>
          <p:cNvPr id="37891" name="Picture 2"/>
          <p:cNvPicPr>
            <a:picLocks noChangeAspect="1" noChangeArrowheads="1"/>
          </p:cNvPicPr>
          <p:nvPr/>
        </p:nvPicPr>
        <p:blipFill>
          <a:blip r:embed="rId3"/>
          <a:srcRect/>
          <a:stretch>
            <a:fillRect/>
          </a:stretch>
        </p:blipFill>
        <p:spPr bwMode="auto">
          <a:xfrm>
            <a:off x="476251" y="3795714"/>
            <a:ext cx="5304367" cy="2319337"/>
          </a:xfrm>
          <a:prstGeom prst="rect">
            <a:avLst/>
          </a:prstGeom>
          <a:noFill/>
          <a:ln w="9525">
            <a:noFill/>
            <a:miter lim="800000"/>
            <a:headEnd/>
            <a:tailEnd/>
          </a:ln>
        </p:spPr>
      </p:pic>
      <p:sp>
        <p:nvSpPr>
          <p:cNvPr id="37892" name="Title 1"/>
          <p:cNvSpPr>
            <a:spLocks noGrp="1"/>
          </p:cNvSpPr>
          <p:nvPr>
            <p:ph type="title"/>
          </p:nvPr>
        </p:nvSpPr>
        <p:spPr bwMode="auto">
          <a:xfrm>
            <a:off x="609601" y="274639"/>
            <a:ext cx="8724900" cy="511175"/>
          </a:xfrm>
          <a:noFill/>
          <a:ln>
            <a:miter lim="800000"/>
            <a:headEnd/>
            <a:tailEnd/>
          </a:ln>
        </p:spPr>
        <p:txBody>
          <a:bodyPr vert="horz" wrap="square" lIns="91440" tIns="45720" rIns="91440" bIns="45720" numCol="1" anchor="t" anchorCtr="0" compatLnSpc="1">
            <a:prstTxWarp prst="textNoShape">
              <a:avLst/>
            </a:prstTxWarp>
          </a:bodyPr>
          <a:lstStyle/>
          <a:p>
            <a:r>
              <a:rPr lang="en-US">
                <a:latin typeface="Arial Unicode MS" pitchFamily="34" charset="-128"/>
              </a:rPr>
              <a:t>Equivalent time sampling</a:t>
            </a:r>
          </a:p>
        </p:txBody>
      </p:sp>
      <p:sp>
        <p:nvSpPr>
          <p:cNvPr id="37893" name="TextBox 15"/>
          <p:cNvSpPr txBox="1">
            <a:spLocks noChangeArrowheads="1"/>
          </p:cNvSpPr>
          <p:nvPr/>
        </p:nvSpPr>
        <p:spPr bwMode="auto">
          <a:xfrm>
            <a:off x="285751" y="1071563"/>
            <a:ext cx="11715749" cy="4154984"/>
          </a:xfrm>
          <a:prstGeom prst="rect">
            <a:avLst/>
          </a:prstGeom>
          <a:noFill/>
          <a:ln w="9525">
            <a:noFill/>
            <a:miter lim="800000"/>
            <a:headEnd/>
            <a:tailEnd/>
          </a:ln>
        </p:spPr>
        <p:txBody>
          <a:bodyPr>
            <a:spAutoFit/>
          </a:bodyPr>
          <a:lstStyle/>
          <a:p>
            <a:r>
              <a:rPr lang="en-US" altLang="zh-CN" sz="2400" dirty="0" smtClean="0">
                <a:latin typeface="Calibri" pitchFamily="34" charset="0"/>
                <a:cs typeface="Arial" pitchFamily="34" charset="0"/>
              </a:rPr>
              <a:t>Using </a:t>
            </a:r>
            <a:r>
              <a:rPr lang="en-US" altLang="zh-CN" sz="2400" dirty="0">
                <a:latin typeface="Calibri" pitchFamily="34" charset="0"/>
                <a:cs typeface="Arial" pitchFamily="34" charset="0"/>
              </a:rPr>
              <a:t>aliasing to recreate high speed </a:t>
            </a:r>
            <a:r>
              <a:rPr lang="en-US" altLang="zh-CN" sz="2400" dirty="0" smtClean="0">
                <a:latin typeface="Calibri" pitchFamily="34" charset="0"/>
                <a:cs typeface="Arial" pitchFamily="34" charset="0"/>
              </a:rPr>
              <a:t>signals</a:t>
            </a:r>
          </a:p>
          <a:p>
            <a:endParaRPr lang="en-CA" altLang="zh-CN" sz="1100" dirty="0">
              <a:latin typeface="Calibri" panose="020F0502020204030204" pitchFamily="34" charset="0"/>
              <a:cs typeface="Times New Roman" pitchFamily="18" charset="0"/>
            </a:endParaRPr>
          </a:p>
          <a:p>
            <a:pPr lvl="1">
              <a:buFont typeface="Arial" pitchFamily="34" charset="0"/>
              <a:buChar char="•"/>
            </a:pPr>
            <a:r>
              <a:rPr lang="en-CA" altLang="zh-CN" sz="2000" dirty="0">
                <a:latin typeface="Calibri" panose="020F0502020204030204" pitchFamily="34" charset="0"/>
                <a:cs typeface="Times New Roman" pitchFamily="18" charset="0"/>
              </a:rPr>
              <a:t> </a:t>
            </a:r>
            <a:r>
              <a:rPr lang="en-CA" altLang="zh-CN" sz="2000" dirty="0">
                <a:latin typeface="Calibri" pitchFamily="34" charset="0"/>
                <a:cs typeface="Arial" pitchFamily="34" charset="0"/>
              </a:rPr>
              <a:t>set sample interval to N * (1/[5 </a:t>
            </a:r>
            <a:r>
              <a:rPr lang="en-CA" altLang="zh-CN" sz="2000" dirty="0" err="1">
                <a:latin typeface="Calibri" pitchFamily="34" charset="0"/>
                <a:cs typeface="Arial" pitchFamily="34" charset="0"/>
              </a:rPr>
              <a:t>GSa</a:t>
            </a:r>
            <a:r>
              <a:rPr lang="en-CA" altLang="zh-CN" sz="2000" dirty="0">
                <a:latin typeface="Calibri" pitchFamily="34" charset="0"/>
                <a:cs typeface="Arial" pitchFamily="34" charset="0"/>
              </a:rPr>
              <a:t>/sec]) + (1/[50 </a:t>
            </a:r>
            <a:r>
              <a:rPr lang="en-CA" altLang="zh-CN" sz="2000" dirty="0" err="1">
                <a:latin typeface="Calibri" pitchFamily="34" charset="0"/>
                <a:cs typeface="Arial" pitchFamily="34" charset="0"/>
              </a:rPr>
              <a:t>GSa</a:t>
            </a:r>
            <a:r>
              <a:rPr lang="en-CA" altLang="zh-CN" sz="2000" dirty="0">
                <a:latin typeface="Calibri" pitchFamily="34" charset="0"/>
                <a:cs typeface="Arial" pitchFamily="34" charset="0"/>
              </a:rPr>
              <a:t>/sec])</a:t>
            </a:r>
          </a:p>
          <a:p>
            <a:pPr lvl="2">
              <a:buFont typeface="Arial" pitchFamily="34" charset="0"/>
              <a:buChar char="•"/>
            </a:pPr>
            <a:r>
              <a:rPr lang="en-CA" altLang="zh-CN" sz="2000" dirty="0">
                <a:latin typeface="Calibri" pitchFamily="34" charset="0"/>
                <a:cs typeface="Arial" pitchFamily="34" charset="0"/>
              </a:rPr>
              <a:t> N* 200 </a:t>
            </a:r>
            <a:r>
              <a:rPr lang="en-CA" altLang="zh-CN" sz="2000" dirty="0" err="1">
                <a:latin typeface="Calibri" pitchFamily="34" charset="0"/>
                <a:cs typeface="Arial" pitchFamily="34" charset="0"/>
              </a:rPr>
              <a:t>pSec</a:t>
            </a:r>
            <a:r>
              <a:rPr lang="en-CA" altLang="zh-CN" sz="2000" dirty="0">
                <a:latin typeface="Calibri" pitchFamily="34" charset="0"/>
                <a:cs typeface="Arial" pitchFamily="34" charset="0"/>
              </a:rPr>
              <a:t> + 20 </a:t>
            </a:r>
            <a:r>
              <a:rPr lang="en-CA" altLang="zh-CN" sz="2000" dirty="0" err="1">
                <a:latin typeface="Calibri" pitchFamily="34" charset="0"/>
                <a:cs typeface="Arial" pitchFamily="34" charset="0"/>
              </a:rPr>
              <a:t>pSec</a:t>
            </a:r>
            <a:r>
              <a:rPr lang="en-CA" altLang="zh-CN" sz="2000" dirty="0">
                <a:latin typeface="Calibri" pitchFamily="34" charset="0"/>
                <a:cs typeface="Arial" pitchFamily="34" charset="0"/>
              </a:rPr>
              <a:t> </a:t>
            </a:r>
          </a:p>
          <a:p>
            <a:pPr lvl="2">
              <a:buFont typeface="Arial" pitchFamily="34" charset="0"/>
              <a:buChar char="•"/>
            </a:pPr>
            <a:r>
              <a:rPr lang="en-CA" altLang="zh-CN" sz="2000" dirty="0">
                <a:latin typeface="Calibri" pitchFamily="34" charset="0"/>
                <a:cs typeface="Arial" pitchFamily="34" charset="0"/>
              </a:rPr>
              <a:t> Make N high enough so the scope can trigger and process data</a:t>
            </a:r>
          </a:p>
          <a:p>
            <a:pPr>
              <a:buFont typeface="Arial" pitchFamily="34" charset="0"/>
              <a:buChar char="•"/>
            </a:pPr>
            <a:r>
              <a:rPr lang="en-CA" altLang="zh-CN" sz="2000" dirty="0">
                <a:latin typeface="Calibri" pitchFamily="34" charset="0"/>
                <a:cs typeface="Arial" pitchFamily="34" charset="0"/>
              </a:rPr>
              <a:t> Display the samples at 20 </a:t>
            </a:r>
            <a:r>
              <a:rPr lang="en-CA" altLang="zh-CN" sz="2000" dirty="0" err="1">
                <a:latin typeface="Calibri" pitchFamily="34" charset="0"/>
                <a:cs typeface="Arial" pitchFamily="34" charset="0"/>
              </a:rPr>
              <a:t>pSec</a:t>
            </a:r>
            <a:r>
              <a:rPr lang="en-CA" altLang="zh-CN" sz="2000" dirty="0">
                <a:latin typeface="Calibri" pitchFamily="34" charset="0"/>
                <a:cs typeface="Arial" pitchFamily="34" charset="0"/>
              </a:rPr>
              <a:t> intervals and update samples as you trigger instead of </a:t>
            </a:r>
            <a:r>
              <a:rPr lang="en-CA" altLang="zh-CN" sz="2000" dirty="0" smtClean="0">
                <a:latin typeface="Calibri" pitchFamily="34" charset="0"/>
                <a:cs typeface="Arial" pitchFamily="34" charset="0"/>
              </a:rPr>
              <a:t>waves</a:t>
            </a:r>
          </a:p>
          <a:p>
            <a:pPr>
              <a:buFont typeface="Arial" pitchFamily="34" charset="0"/>
              <a:buChar char="•"/>
            </a:pPr>
            <a:endParaRPr lang="en-CA" altLang="zh-CN" sz="2000" dirty="0" smtClean="0">
              <a:latin typeface="Calibri" pitchFamily="34" charset="0"/>
              <a:cs typeface="Arial" pitchFamily="34" charset="0"/>
            </a:endParaRPr>
          </a:p>
          <a:p>
            <a:pPr>
              <a:buFont typeface="Arial" pitchFamily="34" charset="0"/>
              <a:buChar char="•"/>
            </a:pPr>
            <a:endParaRPr lang="en-CA" altLang="zh-CN" sz="2000" dirty="0">
              <a:latin typeface="Calibri" pitchFamily="34" charset="0"/>
              <a:cs typeface="Arial" pitchFamily="34" charset="0"/>
            </a:endParaRPr>
          </a:p>
          <a:p>
            <a:r>
              <a:rPr lang="en-CA" altLang="zh-CN" sz="2000" dirty="0" smtClean="0">
                <a:latin typeface="Calibri" pitchFamily="34" charset="0"/>
                <a:cs typeface="Arial" pitchFamily="34" charset="0"/>
              </a:rPr>
              <a:t>    </a:t>
            </a:r>
            <a:r>
              <a:rPr lang="en-CA" altLang="zh-CN" sz="2000" dirty="0">
                <a:latin typeface="Calibri" pitchFamily="34" charset="0"/>
                <a:cs typeface="Arial" pitchFamily="34" charset="0"/>
              </a:rPr>
              <a:t>under sampled with offset sampling   </a:t>
            </a:r>
            <a:r>
              <a:rPr lang="en-CA" altLang="zh-CN" sz="2000" dirty="0" smtClean="0">
                <a:latin typeface="Calibri" pitchFamily="34" charset="0"/>
                <a:cs typeface="Arial" pitchFamily="34" charset="0"/>
              </a:rPr>
              <a:t>            			  </a:t>
            </a:r>
            <a:r>
              <a:rPr lang="en-CA" altLang="zh-CN" sz="2000" dirty="0">
                <a:latin typeface="Calibri" pitchFamily="34" charset="0"/>
                <a:cs typeface="Arial" pitchFamily="34" charset="0"/>
              </a:rPr>
              <a:t>recreated higher speed signal</a:t>
            </a:r>
            <a:br>
              <a:rPr lang="en-CA" altLang="zh-CN" sz="2000" dirty="0">
                <a:latin typeface="Calibri" pitchFamily="34" charset="0"/>
                <a:cs typeface="Arial" pitchFamily="34" charset="0"/>
              </a:rPr>
            </a:br>
            <a:endParaRPr lang="en-CA" altLang="zh-CN" sz="2000" dirty="0">
              <a:latin typeface="Calibri" pitchFamily="34" charset="0"/>
              <a:cs typeface="Arial" pitchFamily="34" charset="0"/>
            </a:endParaRPr>
          </a:p>
          <a:p>
            <a:pPr>
              <a:buFont typeface="Arial" pitchFamily="34" charset="0"/>
              <a:buChar char="•"/>
            </a:pPr>
            <a:endParaRPr lang="en-CA" altLang="zh-CN" sz="2000" dirty="0">
              <a:latin typeface="Calibri" pitchFamily="34" charset="0"/>
              <a:cs typeface="Arial" pitchFamily="34" charset="0"/>
            </a:endParaRPr>
          </a:p>
          <a:p>
            <a:endParaRPr lang="en-CA" altLang="zh-CN" sz="2000" dirty="0">
              <a:latin typeface="Calibri" panose="020F0502020204030204" pitchFamily="34" charset="0"/>
              <a:cs typeface="Times New Roman" pitchFamily="18" charset="0"/>
            </a:endParaRPr>
          </a:p>
          <a:p>
            <a:endParaRPr lang="zh-CN" altLang="en-US" sz="2000" dirty="0">
              <a:latin typeface="Calibri" panose="020F0502020204030204" pitchFamily="34"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476251" y="3786189"/>
            <a:ext cx="5304367" cy="2319337"/>
          </a:xfrm>
          <a:prstGeom prst="rect">
            <a:avLst/>
          </a:prstGeom>
          <a:noFill/>
          <a:ln w="9525">
            <a:noFill/>
            <a:miter lim="800000"/>
            <a:headEnd/>
            <a:tailEnd/>
          </a:ln>
        </p:spPr>
      </p:pic>
      <p:graphicFrame>
        <p:nvGraphicFramePr>
          <p:cNvPr id="12" name="Chart 11"/>
          <p:cNvGraphicFramePr/>
          <p:nvPr/>
        </p:nvGraphicFramePr>
        <p:xfrm>
          <a:off x="380960" y="3714752"/>
          <a:ext cx="5715040" cy="2448878"/>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p:cNvPicPr>
            <a:picLocks noChangeAspect="1" noChangeArrowheads="1"/>
          </p:cNvPicPr>
          <p:nvPr/>
        </p:nvPicPr>
        <p:blipFill>
          <a:blip r:embed="rId5"/>
          <a:srcRect/>
          <a:stretch>
            <a:fillRect/>
          </a:stretch>
        </p:blipFill>
        <p:spPr bwMode="auto">
          <a:xfrm>
            <a:off x="6858001" y="3857626"/>
            <a:ext cx="4381500" cy="2143125"/>
          </a:xfrm>
          <a:prstGeom prst="rect">
            <a:avLst/>
          </a:prstGeom>
          <a:noFill/>
          <a:ln w="9525">
            <a:noFill/>
            <a:miter lim="800000"/>
            <a:headEnd/>
            <a:tailEnd/>
          </a:ln>
        </p:spPr>
      </p:pic>
    </p:spTree>
    <p:extLst>
      <p:ext uri="{BB962C8B-B14F-4D97-AF65-F5344CB8AC3E}">
        <p14:creationId xmlns:p14="http://schemas.microsoft.com/office/powerpoint/2010/main" val="21480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par>
                                <p:cTn id="8" presetID="22" presetClass="entr" presetSubtype="8" repeatCount="indefinite" fill="hold" nodeType="with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5000"/>
                                        <p:tgtEl>
                                          <p:spTgt spid="12"/>
                                        </p:tgtEl>
                                      </p:cBhvr>
                                    </p:animEffect>
                                  </p:childTnLst>
                                </p:cTn>
                              </p:par>
                              <p:par>
                                <p:cTn id="11" presetID="22" presetClass="entr" presetSubtype="8" repeatCount="indefinite" fill="hold" nodeType="withEffect">
                                  <p:stCondLst>
                                    <p:cond delay="2000"/>
                                  </p:stCondLst>
                                  <p:childTnLst>
                                    <p:set>
                                      <p:cBhvr>
                                        <p:cTn id="12" dur="1" fill="hold">
                                          <p:stCondLst>
                                            <p:cond delay="0"/>
                                          </p:stCondLst>
                                        </p:cTn>
                                        <p:tgtEl>
                                          <p:spTgt spid="2051"/>
                                        </p:tgtEl>
                                        <p:attrNameLst>
                                          <p:attrName>style.visibility</p:attrName>
                                        </p:attrNameLst>
                                      </p:cBhvr>
                                      <p:to>
                                        <p:strVal val="visible"/>
                                      </p:to>
                                    </p:set>
                                    <p:animEffect transition="in" filter="wipe(left)">
                                      <p:cBhvr>
                                        <p:cTn id="13" dur="15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pPr algn="ctr"/>
            <a:r>
              <a:rPr lang="en-US" sz="3500" dirty="0">
                <a:latin typeface="Arial" panose="020B0604020202020204" pitchFamily="34" charset="0"/>
                <a:cs typeface="Arial" panose="020B0604020202020204" pitchFamily="34" charset="0"/>
              </a:rPr>
              <a:t>Bandwidth</a:t>
            </a:r>
            <a:endParaRPr lang="en-US" sz="1800" dirty="0">
              <a:latin typeface="Arial" panose="020B0604020202020204" pitchFamily="34" charset="0"/>
              <a:cs typeface="Arial" panose="020B0604020202020204" pitchFamily="34" charset="0"/>
            </a:endParaRPr>
          </a:p>
        </p:txBody>
      </p:sp>
      <p:sp>
        <p:nvSpPr>
          <p:cNvPr id="13" name="Rectangle 12"/>
          <p:cNvSpPr/>
          <p:nvPr/>
        </p:nvSpPr>
        <p:spPr>
          <a:xfrm>
            <a:off x="8077200" y="4319355"/>
            <a:ext cx="3581400" cy="276999"/>
          </a:xfrm>
          <a:prstGeom prst="rect">
            <a:avLst/>
          </a:prstGeom>
        </p:spPr>
        <p:txBody>
          <a:bodyPr wrap="square">
            <a:spAutoFit/>
          </a:bodyPr>
          <a:lstStyle/>
          <a:p>
            <a:pPr>
              <a:defRPr/>
            </a:pPr>
            <a:endParaRPr lang="en-US" altLang="zh-CN" sz="1200" b="1" dirty="0">
              <a:solidFill>
                <a:prstClr val="black"/>
              </a:solidFill>
              <a:latin typeface="Arial" pitchFamily="34" charset="0"/>
              <a:cs typeface="Arial" pitchFamily="34" charset="0"/>
            </a:endParaRPr>
          </a:p>
        </p:txBody>
      </p:sp>
      <p:sp>
        <p:nvSpPr>
          <p:cNvPr id="8" name="Rectangle 7"/>
          <p:cNvSpPr/>
          <p:nvPr/>
        </p:nvSpPr>
        <p:spPr>
          <a:xfrm>
            <a:off x="381000" y="1295400"/>
            <a:ext cx="7543801" cy="5878532"/>
          </a:xfrm>
          <a:prstGeom prst="rect">
            <a:avLst/>
          </a:prstGeom>
        </p:spPr>
        <p:txBody>
          <a:bodyPr wrap="square">
            <a:spAutoFit/>
          </a:bodyPr>
          <a:lstStyle/>
          <a:p>
            <a:pPr marL="285750" indent="-28575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bandwidth of an oscilloscope is typically the -3 </a:t>
            </a:r>
            <a:r>
              <a:rPr lang="en-US" sz="3200">
                <a:solidFill>
                  <a:srgbClr val="000000"/>
                </a:solidFill>
                <a:latin typeface="Arial" panose="020B0604020202020204" pitchFamily="34" charset="0"/>
                <a:cs typeface="Arial" panose="020B0604020202020204" pitchFamily="34" charset="0"/>
              </a:rPr>
              <a:t>dB point </a:t>
            </a:r>
            <a:r>
              <a:rPr lang="en-US" sz="3200" dirty="0">
                <a:solidFill>
                  <a:srgbClr val="000000"/>
                </a:solidFill>
                <a:latin typeface="Arial" panose="020B0604020202020204" pitchFamily="34" charset="0"/>
                <a:cs typeface="Arial" panose="020B0604020202020204" pitchFamily="34" charset="0"/>
              </a:rPr>
              <a:t>which is</a:t>
            </a:r>
          </a:p>
          <a:p>
            <a:r>
              <a:rPr lang="en-US" sz="3200" dirty="0">
                <a:solidFill>
                  <a:srgbClr val="000000"/>
                </a:solidFill>
                <a:latin typeface="Arial" panose="020B0604020202020204" pitchFamily="34" charset="0"/>
                <a:cs typeface="Arial" panose="020B0604020202020204" pitchFamily="34" charset="0"/>
              </a:rPr>
              <a:t>  70.79% of the voltage</a:t>
            </a:r>
          </a:p>
          <a:p>
            <a:pPr marL="285750" indent="-28575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Bandwidth has 2 major impacts on signal measurements:</a:t>
            </a:r>
          </a:p>
          <a:p>
            <a:pPr marL="742950" lvl="1" indent="-28575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Amplitude attenuation</a:t>
            </a:r>
          </a:p>
          <a:p>
            <a:pPr marL="742950" lvl="1" indent="-28575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Rise Time</a:t>
            </a:r>
          </a:p>
          <a:p>
            <a:pPr marL="285750" indent="-28575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Use the 5X rule for Rise Time accuracy</a:t>
            </a:r>
            <a:endParaRPr lang="en-US" sz="20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b="0" i="0" dirty="0">
              <a:solidFill>
                <a:srgbClr val="000000"/>
              </a:solidFill>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437607" y="1828800"/>
            <a:ext cx="4220993" cy="3815128"/>
          </a:xfrm>
          <a:prstGeom prst="rect">
            <a:avLst/>
          </a:prstGeom>
        </p:spPr>
      </p:pic>
      <p:sp>
        <p:nvSpPr>
          <p:cNvPr id="6" name="Arrow: Right 5"/>
          <p:cNvSpPr/>
          <p:nvPr/>
        </p:nvSpPr>
        <p:spPr>
          <a:xfrm>
            <a:off x="10347584" y="347809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004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Rise Time</a:t>
            </a:r>
          </a:p>
        </p:txBody>
      </p:sp>
      <p:sp>
        <p:nvSpPr>
          <p:cNvPr id="7" name="TextBox 15"/>
          <p:cNvSpPr txBox="1">
            <a:spLocks noChangeArrowheads="1"/>
          </p:cNvSpPr>
          <p:nvPr/>
        </p:nvSpPr>
        <p:spPr bwMode="auto">
          <a:xfrm>
            <a:off x="381000" y="1056736"/>
            <a:ext cx="7315200" cy="5139869"/>
          </a:xfrm>
          <a:prstGeom prst="rect">
            <a:avLst/>
          </a:prstGeom>
          <a:noFill/>
          <a:ln w="9525">
            <a:noFill/>
            <a:miter lim="800000"/>
            <a:headEnd/>
            <a:tailEnd/>
          </a:ln>
        </p:spPr>
        <p:txBody>
          <a:bodyPr wrap="square">
            <a:spAutoFit/>
          </a:bodyPr>
          <a:lstStyle/>
          <a:p>
            <a:r>
              <a:rPr lang="en-US" altLang="zh-CN" sz="2400" dirty="0">
                <a:latin typeface="Calibri" pitchFamily="34" charset="0"/>
                <a:cs typeface="Arial" pitchFamily="34" charset="0"/>
              </a:rPr>
              <a:t>From the bandwidth you can infer the rise time:</a:t>
            </a:r>
          </a:p>
          <a:p>
            <a:r>
              <a:rPr lang="en-US" altLang="zh-CN" sz="2400" dirty="0">
                <a:latin typeface="Calibri" pitchFamily="34" charset="0"/>
                <a:cs typeface="Arial" pitchFamily="34" charset="0"/>
              </a:rPr>
              <a:t/>
            </a:r>
            <a:br>
              <a:rPr lang="en-US" altLang="zh-CN" sz="2400" dirty="0">
                <a:latin typeface="Calibri" pitchFamily="34" charset="0"/>
                <a:cs typeface="Arial" pitchFamily="34" charset="0"/>
              </a:rPr>
            </a:br>
            <a:r>
              <a:rPr lang="en-US" altLang="zh-CN" sz="2400" dirty="0">
                <a:latin typeface="Calibri" pitchFamily="34" charset="0"/>
                <a:cs typeface="Arial" pitchFamily="34" charset="0"/>
              </a:rPr>
              <a:t>RT = ~0.35/BW</a:t>
            </a:r>
          </a:p>
          <a:p>
            <a:endParaRPr lang="en-US" altLang="zh-CN" sz="2400" dirty="0">
              <a:latin typeface="Calibri" pitchFamily="34" charset="0"/>
              <a:cs typeface="Arial" pitchFamily="34" charset="0"/>
            </a:endParaRPr>
          </a:p>
          <a:p>
            <a:r>
              <a:rPr lang="en-US" altLang="zh-CN" sz="2400" dirty="0">
                <a:latin typeface="Calibri" pitchFamily="34" charset="0"/>
                <a:cs typeface="Arial" pitchFamily="34" charset="0"/>
              </a:rPr>
              <a:t>How will that effect your signal?</a:t>
            </a:r>
          </a:p>
          <a:p>
            <a:r>
              <a:rPr lang="en-US" altLang="zh-CN" sz="2400" dirty="0">
                <a:latin typeface="Calibri" pitchFamily="34" charset="0"/>
                <a:cs typeface="Arial" pitchFamily="34" charset="0"/>
              </a:rPr>
              <a:t>RT of your measurement =   √(RTscope</a:t>
            </a:r>
            <a:r>
              <a:rPr lang="en-US" altLang="zh-CN" sz="2400" baseline="30000" dirty="0">
                <a:latin typeface="Calibri" pitchFamily="34" charset="0"/>
                <a:cs typeface="Arial" pitchFamily="34" charset="0"/>
              </a:rPr>
              <a:t>2</a:t>
            </a:r>
            <a:r>
              <a:rPr lang="en-US" altLang="zh-CN" sz="2400" dirty="0">
                <a:latin typeface="Calibri" pitchFamily="34" charset="0"/>
                <a:cs typeface="Arial" pitchFamily="34" charset="0"/>
              </a:rPr>
              <a:t> + RTsignal</a:t>
            </a:r>
            <a:r>
              <a:rPr lang="en-US" altLang="zh-CN" sz="2400" baseline="30000" dirty="0">
                <a:latin typeface="Calibri" pitchFamily="34" charset="0"/>
                <a:cs typeface="Arial" pitchFamily="34" charset="0"/>
              </a:rPr>
              <a:t>2</a:t>
            </a:r>
            <a:r>
              <a:rPr lang="en-US" altLang="zh-CN" sz="2400" dirty="0">
                <a:latin typeface="Calibri" pitchFamily="34" charset="0"/>
                <a:cs typeface="Arial" pitchFamily="34" charset="0"/>
              </a:rPr>
              <a:t>)  </a:t>
            </a:r>
          </a:p>
          <a:p>
            <a:endParaRPr lang="en-US" altLang="zh-CN" sz="2400" dirty="0">
              <a:latin typeface="Calibri" pitchFamily="34" charset="0"/>
              <a:cs typeface="Arial" pitchFamily="34" charset="0"/>
            </a:endParaRPr>
          </a:p>
          <a:p>
            <a:r>
              <a:rPr lang="en-US" altLang="zh-CN" sz="2000" dirty="0">
                <a:latin typeface="Calibri" pitchFamily="34" charset="0"/>
                <a:cs typeface="Arial" pitchFamily="34" charset="0"/>
              </a:rPr>
              <a:t>A 50 MHz pulse is shown to the right on a 50 MHz and a 500 MHz scope</a:t>
            </a:r>
          </a:p>
          <a:p>
            <a:endParaRPr lang="en-US" altLang="zh-CN" sz="2000" dirty="0">
              <a:latin typeface="Calibri" pitchFamily="34" charset="0"/>
              <a:cs typeface="Arial" pitchFamily="34" charset="0"/>
            </a:endParaRPr>
          </a:p>
          <a:p>
            <a:r>
              <a:rPr lang="en-US" altLang="zh-CN" sz="2000" dirty="0">
                <a:latin typeface="Calibri" pitchFamily="34" charset="0"/>
                <a:cs typeface="Arial" pitchFamily="34" charset="0"/>
              </a:rPr>
              <a:t>On the 50 MHz scope you can see the </a:t>
            </a:r>
            <a:r>
              <a:rPr lang="en-US" altLang="zh-CN" sz="2000" dirty="0" err="1">
                <a:latin typeface="Calibri" pitchFamily="34" charset="0"/>
                <a:cs typeface="Arial" pitchFamily="34" charset="0"/>
              </a:rPr>
              <a:t>risetime</a:t>
            </a:r>
            <a:r>
              <a:rPr lang="en-US" altLang="zh-CN" sz="2000" dirty="0">
                <a:latin typeface="Calibri" pitchFamily="34" charset="0"/>
                <a:cs typeface="Arial" pitchFamily="34" charset="0"/>
              </a:rPr>
              <a:t> measures considerably longer</a:t>
            </a:r>
          </a:p>
          <a:p>
            <a:endParaRPr lang="en-US" altLang="zh-CN" sz="2000" dirty="0">
              <a:latin typeface="Calibri" pitchFamily="34" charset="0"/>
              <a:cs typeface="Arial" pitchFamily="34" charset="0"/>
            </a:endParaRPr>
          </a:p>
          <a:p>
            <a:r>
              <a:rPr lang="en-US" altLang="zh-CN" sz="2000" dirty="0">
                <a:latin typeface="Calibri" pitchFamily="34" charset="0"/>
                <a:cs typeface="Arial" pitchFamily="34" charset="0"/>
              </a:rPr>
              <a:t>From the math we can find that using a scope with 5 X the frequency of the signal components limits the error to ~ 2%</a:t>
            </a:r>
          </a:p>
        </p:txBody>
      </p:sp>
      <p:pic>
        <p:nvPicPr>
          <p:cNvPr id="3" name="Picture 2"/>
          <p:cNvPicPr>
            <a:picLocks noChangeAspect="1"/>
          </p:cNvPicPr>
          <p:nvPr/>
        </p:nvPicPr>
        <p:blipFill>
          <a:blip r:embed="rId2"/>
          <a:stretch>
            <a:fillRect/>
          </a:stretch>
        </p:blipFill>
        <p:spPr>
          <a:xfrm>
            <a:off x="7848600" y="1056736"/>
            <a:ext cx="4152237" cy="2491343"/>
          </a:xfrm>
          <a:prstGeom prst="rect">
            <a:avLst/>
          </a:prstGeom>
        </p:spPr>
      </p:pic>
      <p:pic>
        <p:nvPicPr>
          <p:cNvPr id="8" name="Picture 7"/>
          <p:cNvPicPr>
            <a:picLocks noChangeAspect="1"/>
          </p:cNvPicPr>
          <p:nvPr/>
        </p:nvPicPr>
        <p:blipFill>
          <a:blip r:embed="rId3"/>
          <a:stretch>
            <a:fillRect/>
          </a:stretch>
        </p:blipFill>
        <p:spPr>
          <a:xfrm>
            <a:off x="7848600" y="3681015"/>
            <a:ext cx="4152236" cy="2491342"/>
          </a:xfrm>
          <a:prstGeom prst="rect">
            <a:avLst/>
          </a:prstGeom>
        </p:spPr>
      </p:pic>
    </p:spTree>
    <p:extLst>
      <p:ext uri="{BB962C8B-B14F-4D97-AF65-F5344CB8AC3E}">
        <p14:creationId xmlns:p14="http://schemas.microsoft.com/office/powerpoint/2010/main" val="158737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Waveform Capture Rate</a:t>
            </a:r>
            <a:endParaRPr lang="en-US" dirty="0"/>
          </a:p>
        </p:txBody>
      </p:sp>
      <p:sp>
        <p:nvSpPr>
          <p:cNvPr id="5" name="TextBox 15"/>
          <p:cNvSpPr txBox="1">
            <a:spLocks noChangeArrowheads="1"/>
          </p:cNvSpPr>
          <p:nvPr/>
        </p:nvSpPr>
        <p:spPr bwMode="auto">
          <a:xfrm>
            <a:off x="380999" y="914400"/>
            <a:ext cx="11422133" cy="3354765"/>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altLang="zh-CN" sz="2400" dirty="0" smtClean="0">
                <a:latin typeface="Calibri" pitchFamily="34" charset="0"/>
                <a:cs typeface="Arial" pitchFamily="34" charset="0"/>
              </a:rPr>
              <a:t>Waveform Capture rate is the number of trigger events that can be captured and transferred to the display for viewing per second</a:t>
            </a:r>
          </a:p>
          <a:p>
            <a:pPr marL="342900" indent="-342900">
              <a:buFont typeface="Arial" panose="020B0604020202020204" pitchFamily="34" charset="0"/>
              <a:buChar char="•"/>
            </a:pPr>
            <a:r>
              <a:rPr lang="en-US" altLang="zh-CN" sz="2400" dirty="0">
                <a:latin typeface="Calibri" pitchFamily="34" charset="0"/>
                <a:cs typeface="Arial" pitchFamily="34" charset="0"/>
              </a:rPr>
              <a:t>M</a:t>
            </a:r>
            <a:r>
              <a:rPr lang="en-US" altLang="zh-CN" sz="2400" dirty="0" smtClean="0">
                <a:latin typeface="Calibri" pitchFamily="34" charset="0"/>
                <a:cs typeface="Arial" pitchFamily="34" charset="0"/>
              </a:rPr>
              <a:t>emory depth and sampling rate define the length of each sampling time</a:t>
            </a:r>
          </a:p>
          <a:p>
            <a:pPr marL="342900" indent="-342900">
              <a:buFont typeface="Arial" panose="020B0604020202020204" pitchFamily="34" charset="0"/>
              <a:buChar char="•"/>
            </a:pPr>
            <a:r>
              <a:rPr lang="en-US" altLang="zh-CN" sz="2400" dirty="0" smtClean="0">
                <a:latin typeface="Calibri" pitchFamily="34" charset="0"/>
                <a:cs typeface="Arial" pitchFamily="34" charset="0"/>
              </a:rPr>
              <a:t>The scope uses dead time to analyze and move the data to the display</a:t>
            </a:r>
          </a:p>
          <a:p>
            <a:pPr marL="342900" indent="-342900">
              <a:buFont typeface="Arial" panose="020B0604020202020204" pitchFamily="34" charset="0"/>
              <a:buChar char="•"/>
            </a:pPr>
            <a:r>
              <a:rPr lang="en-US" altLang="zh-CN" sz="2400" dirty="0" smtClean="0">
                <a:latin typeface="Calibri" pitchFamily="34" charset="0"/>
                <a:cs typeface="Arial" pitchFamily="34" charset="0"/>
              </a:rPr>
              <a:t>Any signal artifact during dead time do not appear on the scope</a:t>
            </a:r>
          </a:p>
          <a:p>
            <a:pPr marL="342900" indent="-342900">
              <a:buFont typeface="Arial" panose="020B0604020202020204" pitchFamily="34" charset="0"/>
              <a:buChar char="•"/>
            </a:pPr>
            <a:endParaRPr lang="en-US" altLang="zh-CN" sz="2400" dirty="0">
              <a:latin typeface="Calibri" pitchFamily="34" charset="0"/>
              <a:cs typeface="Arial" pitchFamily="34" charset="0"/>
            </a:endParaRPr>
          </a:p>
          <a:p>
            <a:pPr marL="342900" indent="-342900">
              <a:buFont typeface="Arial" panose="020B0604020202020204" pitchFamily="34" charset="0"/>
              <a:buChar char="•"/>
            </a:pPr>
            <a:r>
              <a:rPr lang="en-US" altLang="zh-CN" sz="2400" dirty="0" smtClean="0">
                <a:latin typeface="Calibri" pitchFamily="34" charset="0"/>
                <a:cs typeface="Arial" pitchFamily="34" charset="0"/>
              </a:rPr>
              <a:t>Be aware of dead time created by your settings when looking for occasional glitches</a:t>
            </a:r>
          </a:p>
          <a:p>
            <a:endParaRPr lang="en-US" altLang="zh-CN" sz="2400" dirty="0" smtClean="0">
              <a:latin typeface="Calibri" pitchFamily="34" charset="0"/>
              <a:cs typeface="Arial" pitchFamily="34" charset="0"/>
            </a:endParaRPr>
          </a:p>
          <a:p>
            <a:endParaRPr lang="en-US" altLang="zh-CN" sz="2000" dirty="0">
              <a:latin typeface="Calibri" pitchFamily="34" charset="0"/>
              <a:cs typeface="Arial" pitchFamily="34" charset="0"/>
            </a:endParaRPr>
          </a:p>
        </p:txBody>
      </p:sp>
      <p:grpSp>
        <p:nvGrpSpPr>
          <p:cNvPr id="13" name="Group 12"/>
          <p:cNvGrpSpPr/>
          <p:nvPr/>
        </p:nvGrpSpPr>
        <p:grpSpPr>
          <a:xfrm>
            <a:off x="1524000" y="4367469"/>
            <a:ext cx="9990221" cy="1769562"/>
            <a:chOff x="1524000" y="4367469"/>
            <a:chExt cx="9990221" cy="1769562"/>
          </a:xfrm>
        </p:grpSpPr>
        <p:pic>
          <p:nvPicPr>
            <p:cNvPr id="7" name="Picture 2"/>
            <p:cNvPicPr>
              <a:picLocks noChangeAspect="1" noChangeArrowheads="1"/>
            </p:cNvPicPr>
            <p:nvPr/>
          </p:nvPicPr>
          <p:blipFill rotWithShape="1">
            <a:blip r:embed="rId3"/>
            <a:srcRect r="46529"/>
            <a:stretch/>
          </p:blipFill>
          <p:spPr bwMode="auto">
            <a:xfrm>
              <a:off x="1524000" y="4367469"/>
              <a:ext cx="5011614" cy="1761868"/>
            </a:xfrm>
            <a:prstGeom prst="rect">
              <a:avLst/>
            </a:prstGeom>
            <a:noFill/>
            <a:ln w="9525">
              <a:noFill/>
              <a:miter lim="800000"/>
              <a:headEnd/>
              <a:tailEnd/>
            </a:ln>
          </p:spPr>
        </p:pic>
        <p:pic>
          <p:nvPicPr>
            <p:cNvPr id="11" name="Picture 2"/>
            <p:cNvPicPr>
              <a:picLocks noChangeAspect="1" noChangeArrowheads="1"/>
            </p:cNvPicPr>
            <p:nvPr/>
          </p:nvPicPr>
          <p:blipFill rotWithShape="1">
            <a:blip r:embed="rId3"/>
            <a:srcRect l="41841" r="37500"/>
            <a:stretch/>
          </p:blipFill>
          <p:spPr bwMode="auto">
            <a:xfrm>
              <a:off x="5838092" y="4375163"/>
              <a:ext cx="697522" cy="1761868"/>
            </a:xfrm>
            <a:prstGeom prst="rect">
              <a:avLst/>
            </a:prstGeom>
            <a:noFill/>
            <a:ln w="9525">
              <a:noFill/>
              <a:miter lim="800000"/>
              <a:headEnd/>
              <a:tailEnd/>
            </a:ln>
          </p:spPr>
        </p:pic>
        <p:pic>
          <p:nvPicPr>
            <p:cNvPr id="12" name="Picture 2"/>
            <p:cNvPicPr>
              <a:picLocks noChangeAspect="1" noChangeArrowheads="1"/>
            </p:cNvPicPr>
            <p:nvPr/>
          </p:nvPicPr>
          <p:blipFill rotWithShape="1">
            <a:blip r:embed="rId3"/>
            <a:srcRect l="6119" r="40565"/>
            <a:stretch/>
          </p:blipFill>
          <p:spPr bwMode="auto">
            <a:xfrm>
              <a:off x="6517104" y="4367773"/>
              <a:ext cx="4997117" cy="1761868"/>
            </a:xfrm>
            <a:prstGeom prst="rect">
              <a:avLst/>
            </a:prstGeom>
            <a:noFill/>
            <a:ln w="9525">
              <a:noFill/>
              <a:miter lim="800000"/>
              <a:headEnd/>
              <a:tailEnd/>
            </a:ln>
          </p:spPr>
        </p:pic>
      </p:grpSp>
      <p:sp>
        <p:nvSpPr>
          <p:cNvPr id="14" name="Right Bracket 13"/>
          <p:cNvSpPr/>
          <p:nvPr/>
        </p:nvSpPr>
        <p:spPr>
          <a:xfrm rot="16200000">
            <a:off x="1847851" y="3460763"/>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5" name="Right Bracket 14"/>
          <p:cNvSpPr/>
          <p:nvPr/>
        </p:nvSpPr>
        <p:spPr>
          <a:xfrm rot="16200000">
            <a:off x="3239966" y="3917013"/>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6" name="Right Bracket 15"/>
          <p:cNvSpPr/>
          <p:nvPr/>
        </p:nvSpPr>
        <p:spPr>
          <a:xfrm rot="16200000">
            <a:off x="4626220" y="3445198"/>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7" name="Right Bracket 16"/>
          <p:cNvSpPr/>
          <p:nvPr/>
        </p:nvSpPr>
        <p:spPr>
          <a:xfrm rot="16200000">
            <a:off x="6018335" y="3901448"/>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8" name="Right Bracket 17"/>
          <p:cNvSpPr/>
          <p:nvPr/>
        </p:nvSpPr>
        <p:spPr>
          <a:xfrm rot="16200000">
            <a:off x="7416311" y="3430940"/>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19" name="Right Bracket 18"/>
          <p:cNvSpPr/>
          <p:nvPr/>
        </p:nvSpPr>
        <p:spPr>
          <a:xfrm rot="16200000">
            <a:off x="8808426" y="3887190"/>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21" name="Right Bracket 20"/>
          <p:cNvSpPr/>
          <p:nvPr/>
        </p:nvSpPr>
        <p:spPr>
          <a:xfrm rot="16200000">
            <a:off x="10201468" y="3419295"/>
            <a:ext cx="419100" cy="1828800"/>
          </a:xfrm>
          <a:prstGeom prst="rightBracket">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22" name="Right Bracket 21"/>
          <p:cNvSpPr/>
          <p:nvPr/>
        </p:nvSpPr>
        <p:spPr>
          <a:xfrm rot="16200000">
            <a:off x="11593583" y="3875545"/>
            <a:ext cx="419100" cy="885092"/>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600"/>
          </a:p>
        </p:txBody>
      </p:sp>
      <p:sp>
        <p:nvSpPr>
          <p:cNvPr id="25" name="TextBox 24"/>
          <p:cNvSpPr txBox="1"/>
          <p:nvPr/>
        </p:nvSpPr>
        <p:spPr>
          <a:xfrm>
            <a:off x="849923" y="3750853"/>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00B050"/>
                </a:solidFill>
                <a:effectLst/>
                <a:latin typeface="Calibri" panose="020F0502020204030204" pitchFamily="34" charset="0"/>
                <a:cs typeface="Arial" pitchFamily="34" charset="0"/>
              </a:rPr>
              <a:t>Sampling Time</a:t>
            </a:r>
          </a:p>
        </p:txBody>
      </p:sp>
      <p:sp>
        <p:nvSpPr>
          <p:cNvPr id="26" name="TextBox 25"/>
          <p:cNvSpPr txBox="1"/>
          <p:nvPr/>
        </p:nvSpPr>
        <p:spPr>
          <a:xfrm>
            <a:off x="2230316" y="3544669"/>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FF0000"/>
                </a:solidFill>
                <a:effectLst/>
                <a:latin typeface="Calibri" panose="020F0502020204030204" pitchFamily="34" charset="0"/>
                <a:cs typeface="Arial" pitchFamily="34" charset="0"/>
              </a:rPr>
              <a:t>Dead</a:t>
            </a:r>
          </a:p>
          <a:p>
            <a:pPr algn="ctr"/>
            <a:r>
              <a:rPr lang="en-US" dirty="0" smtClean="0">
                <a:solidFill>
                  <a:srgbClr val="FF0000"/>
                </a:solidFill>
                <a:effectLst/>
                <a:latin typeface="Calibri" panose="020F0502020204030204" pitchFamily="34" charset="0"/>
                <a:cs typeface="Arial" pitchFamily="34" charset="0"/>
              </a:rPr>
              <a:t>Time</a:t>
            </a:r>
          </a:p>
        </p:txBody>
      </p:sp>
      <p:sp>
        <p:nvSpPr>
          <p:cNvPr id="27" name="TextBox 26"/>
          <p:cNvSpPr txBox="1"/>
          <p:nvPr/>
        </p:nvSpPr>
        <p:spPr>
          <a:xfrm>
            <a:off x="3628292" y="3709862"/>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00B050"/>
                </a:solidFill>
                <a:effectLst/>
                <a:latin typeface="Calibri" panose="020F0502020204030204" pitchFamily="34" charset="0"/>
                <a:cs typeface="Arial" pitchFamily="34" charset="0"/>
              </a:rPr>
              <a:t>Sampling Time</a:t>
            </a:r>
          </a:p>
        </p:txBody>
      </p:sp>
      <p:sp>
        <p:nvSpPr>
          <p:cNvPr id="28" name="TextBox 27"/>
          <p:cNvSpPr txBox="1"/>
          <p:nvPr/>
        </p:nvSpPr>
        <p:spPr>
          <a:xfrm>
            <a:off x="5008685" y="3503678"/>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FF0000"/>
                </a:solidFill>
                <a:effectLst/>
                <a:latin typeface="Calibri" panose="020F0502020204030204" pitchFamily="34" charset="0"/>
                <a:cs typeface="Arial" pitchFamily="34" charset="0"/>
              </a:rPr>
              <a:t>Dead</a:t>
            </a:r>
          </a:p>
          <a:p>
            <a:pPr algn="ctr"/>
            <a:r>
              <a:rPr lang="en-US" dirty="0" smtClean="0">
                <a:solidFill>
                  <a:srgbClr val="FF0000"/>
                </a:solidFill>
                <a:effectLst/>
                <a:latin typeface="Calibri" panose="020F0502020204030204" pitchFamily="34" charset="0"/>
                <a:cs typeface="Arial" pitchFamily="34" charset="0"/>
              </a:rPr>
              <a:t>Time</a:t>
            </a:r>
          </a:p>
        </p:txBody>
      </p:sp>
      <p:sp>
        <p:nvSpPr>
          <p:cNvPr id="29" name="TextBox 28"/>
          <p:cNvSpPr txBox="1"/>
          <p:nvPr/>
        </p:nvSpPr>
        <p:spPr>
          <a:xfrm>
            <a:off x="6416069" y="3715684"/>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00B050"/>
                </a:solidFill>
                <a:effectLst/>
                <a:latin typeface="Calibri" panose="020F0502020204030204" pitchFamily="34" charset="0"/>
                <a:cs typeface="Arial" pitchFamily="34" charset="0"/>
              </a:rPr>
              <a:t>Sampling Time</a:t>
            </a:r>
          </a:p>
        </p:txBody>
      </p:sp>
      <p:sp>
        <p:nvSpPr>
          <p:cNvPr id="30" name="TextBox 29"/>
          <p:cNvSpPr txBox="1"/>
          <p:nvPr/>
        </p:nvSpPr>
        <p:spPr>
          <a:xfrm>
            <a:off x="7796462" y="3509500"/>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FF0000"/>
                </a:solidFill>
                <a:effectLst/>
                <a:latin typeface="Calibri" panose="020F0502020204030204" pitchFamily="34" charset="0"/>
                <a:cs typeface="Arial" pitchFamily="34" charset="0"/>
              </a:rPr>
              <a:t>Dead</a:t>
            </a:r>
          </a:p>
          <a:p>
            <a:pPr algn="ctr"/>
            <a:r>
              <a:rPr lang="en-US" dirty="0" smtClean="0">
                <a:solidFill>
                  <a:srgbClr val="FF0000"/>
                </a:solidFill>
                <a:effectLst/>
                <a:latin typeface="Calibri" panose="020F0502020204030204" pitchFamily="34" charset="0"/>
                <a:cs typeface="Arial" pitchFamily="34" charset="0"/>
              </a:rPr>
              <a:t>Time</a:t>
            </a:r>
          </a:p>
        </p:txBody>
      </p:sp>
      <p:sp>
        <p:nvSpPr>
          <p:cNvPr id="31" name="TextBox 30"/>
          <p:cNvSpPr txBox="1"/>
          <p:nvPr/>
        </p:nvSpPr>
        <p:spPr>
          <a:xfrm>
            <a:off x="9168061" y="3714200"/>
            <a:ext cx="2438400"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00B050"/>
                </a:solidFill>
                <a:effectLst/>
                <a:latin typeface="Calibri" panose="020F0502020204030204" pitchFamily="34" charset="0"/>
                <a:cs typeface="Arial" pitchFamily="34" charset="0"/>
              </a:rPr>
              <a:t>Sampling Time</a:t>
            </a:r>
          </a:p>
        </p:txBody>
      </p:sp>
      <p:sp>
        <p:nvSpPr>
          <p:cNvPr id="32" name="TextBox 31"/>
          <p:cNvSpPr txBox="1"/>
          <p:nvPr/>
        </p:nvSpPr>
        <p:spPr>
          <a:xfrm>
            <a:off x="10548454" y="3508016"/>
            <a:ext cx="2438400" cy="6463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solidFill>
                  <a:srgbClr val="FF0000"/>
                </a:solidFill>
                <a:effectLst/>
                <a:latin typeface="Calibri" panose="020F0502020204030204" pitchFamily="34" charset="0"/>
                <a:cs typeface="Arial" pitchFamily="34" charset="0"/>
              </a:rPr>
              <a:t>Dead</a:t>
            </a:r>
          </a:p>
          <a:p>
            <a:pPr algn="ctr"/>
            <a:r>
              <a:rPr lang="en-US" dirty="0" smtClean="0">
                <a:solidFill>
                  <a:srgbClr val="FF0000"/>
                </a:solidFill>
                <a:effectLst/>
                <a:latin typeface="Calibri" panose="020F0502020204030204" pitchFamily="34" charset="0"/>
                <a:cs typeface="Arial" pitchFamily="34" charset="0"/>
              </a:rPr>
              <a:t>Time</a:t>
            </a:r>
          </a:p>
        </p:txBody>
      </p:sp>
    </p:spTree>
    <p:extLst>
      <p:ext uri="{BB962C8B-B14F-4D97-AF65-F5344CB8AC3E}">
        <p14:creationId xmlns:p14="http://schemas.microsoft.com/office/powerpoint/2010/main" val="3477032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henzhenyu">
      <a:majorFont>
        <a:latin typeface="Myriad Pro"/>
        <a:ea typeface="黑体"/>
        <a:cs typeface=""/>
      </a:majorFont>
      <a:minorFont>
        <a:latin typeface="Helvetica"/>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lgn="ctr">
          <a:defRPr sz="1100" dirty="0"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txDef>
  </a:objectDefaults>
  <a:extraClrSchemeLst/>
  <a:extLst>
    <a:ext uri="{05A4C25C-085E-4340-85A3-A5531E510DB2}">
      <thm15:themeFamily xmlns="" xmlns:thm15="http://schemas.microsoft.com/office/thememl/2012/main" name="RIGOL Technologies, Inc. 2015" id="{6F1C5B1B-03EF-4569-9986-70C5B5A8850F}" vid="{7B65387D-1321-424B-926A-0EC0831178C8}"/>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RIGOL Technologies, Inc. 2015 (1)</Template>
  <TotalTime>14154</TotalTime>
  <Words>2167</Words>
  <Application>Microsoft Office PowerPoint</Application>
  <PresentationFormat>Custom</PresentationFormat>
  <Paragraphs>235</Paragraphs>
  <Slides>19</Slides>
  <Notes>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主题</vt:lpstr>
      <vt:lpstr>3_Office Theme</vt:lpstr>
      <vt:lpstr>Signal Integrity Basics  How to locate sources of error and improve signal integrity in your measurements  RIGOL Scope Basics </vt:lpstr>
      <vt:lpstr>Signal Integrity Basics</vt:lpstr>
      <vt:lpstr>Sample rate, memory depth, and time</vt:lpstr>
      <vt:lpstr>The risks of Under sampling</vt:lpstr>
      <vt:lpstr>Equivalent time sampling</vt:lpstr>
      <vt:lpstr>Equivalent time sampling</vt:lpstr>
      <vt:lpstr>Bandwidth</vt:lpstr>
      <vt:lpstr>Rise Time</vt:lpstr>
      <vt:lpstr>Waveform Capture Rate</vt:lpstr>
      <vt:lpstr>More than just a single specification…</vt:lpstr>
      <vt:lpstr>Amplifier Distortion</vt:lpstr>
      <vt:lpstr>Acquisition Modes</vt:lpstr>
      <vt:lpstr>AC vs DC Oscilloscope Channel Coupling</vt:lpstr>
      <vt:lpstr>Probe Basics</vt:lpstr>
      <vt:lpstr>Probe Loading</vt:lpstr>
      <vt:lpstr>Probe Loading</vt:lpstr>
      <vt:lpstr>Probe Compensation </vt:lpstr>
      <vt:lpstr>High Impedance vs. 50 Ohm Impedance</vt:lpstr>
      <vt:lpstr>Signal Integrity Basics Summary</vt:lpstr>
    </vt:vector>
  </TitlesOfParts>
  <Company>rigol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RIGOL  The company</dc:title>
  <dc:creator>Mike Rizzo</dc:creator>
  <cp:lastModifiedBy>JC Apps Desktop</cp:lastModifiedBy>
  <cp:revision>317</cp:revision>
  <cp:lastPrinted>2015-10-13T23:24:33Z</cp:lastPrinted>
  <dcterms:created xsi:type="dcterms:W3CDTF">2015-06-08T05:52:57Z</dcterms:created>
  <dcterms:modified xsi:type="dcterms:W3CDTF">2017-03-24T00:32:34Z</dcterms:modified>
</cp:coreProperties>
</file>