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2" r:id="rId2"/>
    <p:sldId id="283" r:id="rId3"/>
    <p:sldId id="299" r:id="rId4"/>
    <p:sldId id="291" r:id="rId5"/>
    <p:sldId id="301" r:id="rId6"/>
    <p:sldId id="284" r:id="rId7"/>
    <p:sldId id="285" r:id="rId8"/>
    <p:sldId id="286" r:id="rId9"/>
    <p:sldId id="287" r:id="rId10"/>
    <p:sldId id="288" r:id="rId11"/>
    <p:sldId id="289" r:id="rId12"/>
    <p:sldId id="290" r:id="rId13"/>
    <p:sldId id="292" r:id="rId14"/>
    <p:sldId id="293" r:id="rId15"/>
    <p:sldId id="295" r:id="rId16"/>
    <p:sldId id="296" r:id="rId17"/>
    <p:sldId id="297" r:id="rId18"/>
    <p:sldId id="298" r:id="rId19"/>
    <p:sldId id="303" r:id="rId20"/>
    <p:sldId id="302" r:id="rId21"/>
    <p:sldId id="300"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4112"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FF"/>
    <a:srgbClr val="E7F0D8"/>
    <a:srgbClr val="E8F1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62349" autoAdjust="0"/>
  </p:normalViewPr>
  <p:slideViewPr>
    <p:cSldViewPr>
      <p:cViewPr>
        <p:scale>
          <a:sx n="70" d="100"/>
          <a:sy n="70" d="100"/>
        </p:scale>
        <p:origin x="-2010" y="-72"/>
      </p:cViewPr>
      <p:guideLst>
        <p:guide orient="horz" pos="2160"/>
        <p:guide pos="4112"/>
      </p:guideLst>
    </p:cSldViewPr>
  </p:slideViewPr>
  <p:outlineViewPr>
    <p:cViewPr>
      <p:scale>
        <a:sx n="33" d="100"/>
        <a:sy n="33" d="100"/>
      </p:scale>
      <p:origin x="0" y="-5892"/>
    </p:cViewPr>
  </p:outlineViewPr>
  <p:notesTextViewPr>
    <p:cViewPr>
      <p:scale>
        <a:sx n="100" d="100"/>
        <a:sy n="100" d="100"/>
      </p:scale>
      <p:origin x="0" y="0"/>
    </p:cViewPr>
  </p:notesTextViewPr>
  <p:notesViewPr>
    <p:cSldViewPr>
      <p:cViewPr varScale="1">
        <p:scale>
          <a:sx n="57" d="100"/>
          <a:sy n="57" d="100"/>
        </p:scale>
        <p:origin x="2808"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704C9E-89B2-4B31-A90E-746F2B931B9C}" type="datetimeFigureOut">
              <a:rPr lang="zh-CN" altLang="en-US" smtClean="0"/>
              <a:pPr/>
              <a:t>2018/5/10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AA5452-5772-4D3B-B727-22276DF9FD38}" type="slidenum">
              <a:rPr lang="zh-CN" altLang="en-US" smtClean="0"/>
              <a:pPr/>
              <a:t>‹#›</a:t>
            </a:fld>
            <a:endParaRPr lang="zh-CN" altLang="en-US"/>
          </a:p>
        </p:txBody>
      </p:sp>
    </p:spTree>
    <p:extLst>
      <p:ext uri="{BB962C8B-B14F-4D97-AF65-F5344CB8AC3E}">
        <p14:creationId xmlns:p14="http://schemas.microsoft.com/office/powerpoint/2010/main" val="17282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Today</a:t>
            </a:r>
            <a:r>
              <a:rPr lang="en-US" altLang="zh-CN" baseline="0" dirty="0" smtClean="0"/>
              <a:t> we will be discussing an introduction to RF Signals. We will experiment with creating, transmitting, receiving, and demodulating basic RF signals with instruments in both the time and frequency domain. Once this lab is completed, you should have a basic understanding of the fundamentals of Radio Frequency transmissions.</a:t>
            </a: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Frequency Modulation is shown</a:t>
            </a:r>
            <a:r>
              <a:rPr lang="en-US" altLang="zh-CN" baseline="0" dirty="0" smtClean="0"/>
              <a:t> on the oscilloscope as a sine wave with varying time between peaks. This signal varies around the 10 MHz carrier. On the Spectrum Analyzer we can clearly see the minimum and maximum frequencies between which the signal is moving. Both of these views also show the analog nature of this signal. We can see that the actual frequency at any time may be one of many frequency values between the lowest and highest values. </a:t>
            </a:r>
          </a:p>
          <a:p>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The setup files for the instruments are in the FM folder.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10</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Phase</a:t>
            </a:r>
            <a:r>
              <a:rPr lang="en-US" altLang="zh-CN" baseline="0" dirty="0" smtClean="0"/>
              <a:t> Modulation is our third type of modulation. To make this easier to visualize we are using a more digital type of modulation. This is a type called Phase Shift Key or PSK modulation. Here we have programmed the generator to quickly change the phase from 0 degrees to 180 degrees thousands of times per second. On the scope we are capturing the event where the phase changes abruptly. You can see where the signal enters the display with the positive portion of the sine wave first. It then leaves the display on the right going in the negative direction. This display is set to 50 ns/div which equals 600 ns across the display. The 10 MHz sine wave should have exactly 6 cycles on the screen. Since it enters crossing zero in the positive direction and leaves going negative we can see that the phase has changed by 180 degrees.</a:t>
            </a:r>
          </a:p>
          <a:p>
            <a:endParaRPr lang="en-US" altLang="zh-CN" baseline="0" dirty="0" smtClean="0"/>
          </a:p>
          <a:p>
            <a:r>
              <a:rPr lang="en-US" altLang="zh-CN" baseline="0" dirty="0" smtClean="0"/>
              <a:t>The effect of this abrupt change creates an interesting spectrum on the analyzer as well. We can see that unwanted signals are being generated in the adjacent bandwidth. The wave does not strictly contain full cycles of sine waves at those other frequencies, but the power in the abrupt phase change is spread out across the spectrum in this manner. The faster the modulation and usually the more abrupt change the more spurious signal is generated. This is an important aspect of RF signals since they all exist in a shared spectrum. Interference between signals and channels is a constant challenge for designers of transmission protocols.</a:t>
            </a:r>
          </a:p>
          <a:p>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The setup files for the DG1Z and DS1Z are in the AM folder. Analyzers use the same start settings.</a:t>
            </a:r>
          </a:p>
          <a:p>
            <a:endParaRPr lang="en-US" altLang="zh-CN" dirty="0" smtClean="0"/>
          </a:p>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11</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Now lets loo</a:t>
            </a:r>
            <a:r>
              <a:rPr lang="en-US" altLang="zh-CN" baseline="0" dirty="0" smtClean="0"/>
              <a:t>k at a real life example of an analog data transmission. </a:t>
            </a:r>
          </a:p>
          <a:p>
            <a:endParaRPr lang="en-US" altLang="zh-CN" baseline="0" dirty="0"/>
          </a:p>
          <a:p>
            <a:r>
              <a:rPr lang="en-US" altLang="zh-CN" baseline="0" dirty="0" smtClean="0"/>
              <a:t>Here we will transmit audio using Amplitude modulation.</a:t>
            </a:r>
          </a:p>
          <a:p>
            <a:endParaRPr lang="en-US" altLang="zh-CN" baseline="0" dirty="0" smtClean="0"/>
          </a:p>
          <a:p>
            <a:r>
              <a:rPr lang="en-US" altLang="zh-CN" baseline="0" dirty="0" smtClean="0"/>
              <a:t>This experiment uses just one audio channel (right or left) so use or create a mono jack to BNC. Connect the audio track source to the center pin of the CH 1 Modulation input in the back of the DG1Z. The ground should be connected to the shield of the BNC. </a:t>
            </a:r>
          </a:p>
          <a:p>
            <a:endParaRPr lang="en-US" altLang="zh-CN" baseline="0" dirty="0" smtClean="0"/>
          </a:p>
          <a:p>
            <a:r>
              <a:rPr lang="en-US" altLang="zh-CN" baseline="0" dirty="0" smtClean="0"/>
              <a:t>For both of these experiments you will need to adjust the volume of the audio, the gain and volume of the </a:t>
            </a:r>
            <a:r>
              <a:rPr lang="en-US" altLang="zh-CN" baseline="0" dirty="0" err="1" smtClean="0"/>
              <a:t>demod</a:t>
            </a:r>
            <a:r>
              <a:rPr lang="en-US" altLang="zh-CN" baseline="0" dirty="0" smtClean="0"/>
              <a:t> settings on the analyzer. You may also need to adjust the power of the Carrier on the DG1Z when using the antennas in order to get a clear signal.</a:t>
            </a:r>
          </a:p>
          <a:p>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The setup files for the DG1Z and Spectrum Analyzer are in the “AM external” folder. From there you can make gain and volume adjustments.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endParaRPr lang="en-US" altLang="zh-CN" baseline="0" dirty="0" smtClean="0"/>
          </a:p>
          <a:p>
            <a:endParaRPr lang="en-US" altLang="zh-CN" baseline="0" dirty="0" smtClean="0"/>
          </a:p>
          <a:p>
            <a:endParaRPr lang="en-US" altLang="zh-CN" baseline="0" dirty="0" smtClean="0"/>
          </a:p>
          <a:p>
            <a:endParaRPr lang="en-US" altLang="zh-CN" baseline="0" dirty="0" smtClean="0"/>
          </a:p>
          <a:p>
            <a:endParaRPr lang="en-US" altLang="zh-CN" baseline="0" dirty="0" smtClean="0"/>
          </a:p>
          <a:p>
            <a:endParaRPr lang="en-US" altLang="zh-CN" baseline="0" dirty="0" smtClean="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12</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This experiment</a:t>
            </a:r>
            <a:r>
              <a:rPr lang="en-US" altLang="zh-CN" baseline="0" dirty="0" smtClean="0"/>
              <a:t> does the same thing except with Frequency modulation.</a:t>
            </a:r>
          </a:p>
          <a:p>
            <a:endParaRPr lang="en-US" altLang="zh-CN" baseline="0" dirty="0" smtClean="0"/>
          </a:p>
          <a:p>
            <a:r>
              <a:rPr lang="en-US" altLang="zh-CN" baseline="0" dirty="0" smtClean="0"/>
              <a:t>In general it should be easier to adjust the settings to get a clean FM signal especially if you are using the antennas.</a:t>
            </a:r>
          </a:p>
          <a:p>
            <a:endParaRPr lang="en-US" altLang="zh-CN" baseline="0" dirty="0" smtClean="0"/>
          </a:p>
          <a:p>
            <a:r>
              <a:rPr lang="en-US" altLang="zh-CN" baseline="0" dirty="0" smtClean="0"/>
              <a:t>It should also be noted how much easier it is to view the variations due to these modulations on the analyzer than the Oscilloscope. That is especially true for FM modulation when using relatively small frequency changes to encode that data.</a:t>
            </a:r>
          </a:p>
          <a:p>
            <a:endParaRPr lang="en-US" altLang="zh-CN" baseline="0" dirty="0" smtClean="0"/>
          </a:p>
          <a:p>
            <a:r>
              <a:rPr lang="en-US" altLang="zh-CN" baseline="0" dirty="0" smtClean="0"/>
              <a:t>For this experiment you will need to adjust the volume of the audio, the gain and volume of the </a:t>
            </a:r>
            <a:r>
              <a:rPr lang="en-US" altLang="zh-CN" baseline="0" dirty="0" err="1" smtClean="0"/>
              <a:t>demod</a:t>
            </a:r>
            <a:r>
              <a:rPr lang="en-US" altLang="zh-CN" baseline="0" dirty="0" smtClean="0"/>
              <a:t> settings on the analyzer. You may also need to adjust the power of the Carrier on the DG1Z when using the antennas in order to get a clear signal.</a:t>
            </a:r>
          </a:p>
          <a:p>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The setup files for the DG1Z and Spectrum Analyzer are in the “FM external” folder. From there you can make gain and volume adjustments.</a:t>
            </a:r>
          </a:p>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13</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Load the</a:t>
            </a:r>
            <a:r>
              <a:rPr lang="en-US" altLang="zh-CN" baseline="0" dirty="0" smtClean="0"/>
              <a:t> setup files in the ASK folder</a:t>
            </a:r>
            <a:endParaRPr lang="zh-CN" altLang="en-US" dirty="0" smtClean="0"/>
          </a:p>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14</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Load the</a:t>
            </a:r>
            <a:r>
              <a:rPr lang="en-US" altLang="zh-CN" baseline="0" dirty="0" smtClean="0"/>
              <a:t> setup files in the FSK folder</a:t>
            </a: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15</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16</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17</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18</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19</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There are several</a:t>
            </a:r>
            <a:r>
              <a:rPr lang="en-US" altLang="zh-CN" baseline="0" dirty="0" smtClean="0"/>
              <a:t> steps in RF signal processing and analysis. We will use our benchtop instrumentation to help visualize each step.</a:t>
            </a:r>
          </a:p>
          <a:p>
            <a:endParaRPr lang="en-US" altLang="zh-CN" baseline="0" dirty="0" smtClean="0"/>
          </a:p>
          <a:p>
            <a:r>
              <a:rPr lang="en-US" altLang="zh-CN" baseline="0" dirty="0" smtClean="0"/>
              <a:t>The first step is to find the best way to visualize different signals in both RF and time domains. </a:t>
            </a:r>
          </a:p>
          <a:p>
            <a:endParaRPr lang="en-US" altLang="zh-CN" baseline="0" dirty="0" smtClean="0"/>
          </a:p>
          <a:p>
            <a:r>
              <a:rPr lang="en-US" altLang="zh-CN" baseline="0" dirty="0" smtClean="0"/>
              <a:t>Since an oscilloscope, which views the time domain, measures amplitude in voltage and a spectrum analyzer measures amplitude in power we will discuss how to convert and compare these values.</a:t>
            </a:r>
          </a:p>
          <a:p>
            <a:endParaRPr lang="en-US" altLang="zh-CN" baseline="0" dirty="0" smtClean="0"/>
          </a:p>
          <a:p>
            <a:r>
              <a:rPr lang="en-US" altLang="zh-CN" baseline="0" dirty="0" smtClean="0"/>
              <a:t>Next, we will discuss and visualize several basic modulation schemes.</a:t>
            </a:r>
          </a:p>
          <a:p>
            <a:endParaRPr lang="en-US" altLang="zh-CN" baseline="0" dirty="0" smtClean="0"/>
          </a:p>
          <a:p>
            <a:r>
              <a:rPr lang="en-US" altLang="zh-CN" baseline="0" dirty="0" smtClean="0"/>
              <a:t>Once we have a basic understanding of how RF signals can be modulated we will look more closely at some methods of transmitting analog information.</a:t>
            </a:r>
          </a:p>
          <a:p>
            <a:endParaRPr lang="en-US" altLang="zh-CN" baseline="0" dirty="0" smtClean="0"/>
          </a:p>
          <a:p>
            <a:r>
              <a:rPr lang="en-US" altLang="zh-CN" baseline="0" dirty="0" smtClean="0"/>
              <a:t>Once we are comfortable with the analog modulation concepts we will see how digital modulation is different. Digital modulations are the foundation of modern RF signals since the vast majority of transmitted data today is digital so that it can be processed and used by computers in one way or another.</a:t>
            </a:r>
          </a:p>
          <a:p>
            <a:endParaRPr lang="en-US" altLang="zh-CN" baseline="0" dirty="0" smtClean="0"/>
          </a:p>
          <a:p>
            <a:r>
              <a:rPr lang="en-US" altLang="zh-CN" baseline="0" dirty="0" smtClean="0"/>
              <a:t>Finally, we will take a brief conceptual look at complex modulations like those used in </a:t>
            </a:r>
            <a:r>
              <a:rPr lang="en-US" altLang="zh-CN" baseline="0" dirty="0" err="1" smtClean="0"/>
              <a:t>Wifi</a:t>
            </a:r>
            <a:r>
              <a:rPr lang="en-US" altLang="zh-CN" baseline="0" dirty="0" smtClean="0"/>
              <a:t> and </a:t>
            </a:r>
            <a:r>
              <a:rPr lang="en-US" altLang="zh-CN" baseline="0" dirty="0" err="1" smtClean="0"/>
              <a:t>bluetooth</a:t>
            </a:r>
            <a:r>
              <a:rPr lang="en-US" altLang="zh-CN" baseline="0" dirty="0" smtClean="0"/>
              <a:t> signals for a comparison to our basic modulations.</a:t>
            </a:r>
          </a:p>
          <a:p>
            <a:endParaRPr lang="en-US" altLang="zh-CN" baseline="0" dirty="0" smtClean="0"/>
          </a:p>
          <a:p>
            <a:endParaRPr lang="en-US" altLang="zh-CN" baseline="0" dirty="0" smtClean="0"/>
          </a:p>
          <a:p>
            <a:endParaRPr lang="en-US" altLang="zh-CN" baseline="0" dirty="0" smtClean="0"/>
          </a:p>
          <a:p>
            <a:endParaRPr lang="en-US" altLang="zh-CN" baseline="0" dirty="0" smtClean="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2</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After loading the DG1Zqam setup</a:t>
            </a:r>
            <a:r>
              <a:rPr lang="en-US" altLang="zh-CN" baseline="0" dirty="0" smtClean="0"/>
              <a:t> file turn both outputs on. Then set the start phase of CH1 until the scope looks like the image on the top.</a:t>
            </a:r>
          </a:p>
          <a:p>
            <a:endParaRPr lang="en-US" altLang="zh-CN" baseline="0" dirty="0" smtClean="0"/>
          </a:p>
          <a:p>
            <a:r>
              <a:rPr lang="en-US" altLang="zh-CN" baseline="0" dirty="0" smtClean="0"/>
              <a:t>This is when they are 90 degrees out of phase. You can also use the phase difference measurement to approximate this.</a:t>
            </a:r>
          </a:p>
          <a:p>
            <a:endParaRPr lang="en-US" altLang="zh-CN" baseline="0" dirty="0" smtClean="0"/>
          </a:p>
          <a:p>
            <a:r>
              <a:rPr lang="en-US" altLang="zh-CN" baseline="0" dirty="0" smtClean="0"/>
              <a:t>Because they are 90 degrees out of phase when one signal is at a max or min value the other is at a zero crossing. The combination of these and the 2 different amplitude levels makes the figure on the X-Y chart. </a:t>
            </a:r>
            <a:endParaRPr lang="en-US" altLang="zh-CN" baseline="0" dirty="0" smtClean="0"/>
          </a:p>
          <a:p>
            <a:endParaRPr lang="en-US" altLang="zh-CN" baseline="0" dirty="0" smtClean="0"/>
          </a:p>
          <a:p>
            <a:r>
              <a:rPr lang="en-US" altLang="zh-CN" baseline="0" dirty="0" smtClean="0"/>
              <a:t>The </a:t>
            </a:r>
            <a:r>
              <a:rPr lang="en-US" altLang="zh-CN" baseline="0" dirty="0" err="1" smtClean="0"/>
              <a:t>Lissajous</a:t>
            </a:r>
            <a:r>
              <a:rPr lang="en-US" altLang="zh-CN" baseline="0" dirty="0" smtClean="0"/>
              <a:t> or XY curves visually demonstrate the phase offset between the 2 channels. When the phase is 90 or 270 degrees the figures are circular. We therefore can adjust the phase offset to make the figures circular and that indicates the 2 sinusoids are at a 90 degree offset.</a:t>
            </a:r>
          </a:p>
          <a:p>
            <a:endParaRPr lang="en-US" altLang="zh-CN" baseline="0" smtClean="0"/>
          </a:p>
          <a:p>
            <a:endParaRPr lang="en-US" altLang="zh-CN" baseline="0" dirty="0" smtClean="0"/>
          </a:p>
          <a:p>
            <a:endParaRPr lang="en-US" altLang="zh-CN" baseline="0" dirty="0" smtClean="0"/>
          </a:p>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20</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21</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a:t>
            </a:r>
            <a:r>
              <a:rPr lang="en-US" altLang="zh-CN" baseline="0" dirty="0" smtClean="0"/>
              <a:t> instrumentation and cabling we will need is listed here.</a:t>
            </a:r>
          </a:p>
          <a:p>
            <a:endParaRPr lang="en-US" altLang="zh-CN" baseline="0" dirty="0" smtClean="0"/>
          </a:p>
          <a:p>
            <a:r>
              <a:rPr lang="en-US" altLang="zh-CN" baseline="0" dirty="0" smtClean="0"/>
              <a:t>The setup files included in this content package were created on instruments with these firmware levels:</a:t>
            </a:r>
          </a:p>
          <a:p>
            <a:endParaRPr lang="en-US" altLang="zh-CN" baseline="0" dirty="0"/>
          </a:p>
          <a:p>
            <a:r>
              <a:rPr lang="en-US" altLang="zh-CN" baseline="0" dirty="0" smtClean="0"/>
              <a:t>DG1022Z  with FW level: 00.01.12</a:t>
            </a:r>
          </a:p>
          <a:p>
            <a:endParaRPr lang="en-US" altLang="zh-CN" baseline="0" dirty="0" smtClean="0"/>
          </a:p>
          <a:p>
            <a:r>
              <a:rPr lang="en-US" altLang="zh-CN" baseline="0" dirty="0" smtClean="0"/>
              <a:t>DS1054Z with FW level: 00.04.04.SP3</a:t>
            </a:r>
          </a:p>
          <a:p>
            <a:endParaRPr lang="en-US" altLang="zh-CN" baseline="0" dirty="0" smtClean="0"/>
          </a:p>
          <a:p>
            <a:r>
              <a:rPr lang="en-US" altLang="zh-CN" baseline="0" dirty="0" smtClean="0"/>
              <a:t>We have created setup files for 4 different Spectrum Analyzer model including:</a:t>
            </a:r>
          </a:p>
          <a:p>
            <a:endParaRPr lang="en-US" altLang="zh-CN" baseline="0" dirty="0" smtClean="0"/>
          </a:p>
          <a:p>
            <a:r>
              <a:rPr lang="en-US" altLang="zh-CN" baseline="0" dirty="0" smtClean="0"/>
              <a:t>DSA1030 with FW level: 0.1.1</a:t>
            </a:r>
          </a:p>
          <a:p>
            <a:r>
              <a:rPr lang="en-US" altLang="zh-CN" baseline="0" dirty="0" smtClean="0"/>
              <a:t>DSA815 with FW level: 01.19</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DSA710 with FW level: 01.19</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RSA3030-TG with FW level: 01.01</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Some setup files will work on other FW versions and models as well.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endParaRPr lang="en-US" altLang="zh-CN" baseline="0" dirty="0" smtClean="0"/>
          </a:p>
          <a:p>
            <a:endParaRPr lang="en-US" altLang="zh-CN" baseline="0" dirty="0" smtClean="0"/>
          </a:p>
          <a:p>
            <a:endParaRPr lang="en-US" altLang="zh-CN" baseline="0" dirty="0" smtClean="0"/>
          </a:p>
          <a:p>
            <a:endParaRPr lang="en-US" altLang="zh-CN" baseline="0" dirty="0" smtClean="0"/>
          </a:p>
          <a:p>
            <a:endParaRPr lang="en-US" altLang="zh-CN" baseline="0" dirty="0" smtClean="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3</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Connect</a:t>
            </a:r>
            <a:r>
              <a:rPr lang="en-US" altLang="zh-CN" baseline="0" dirty="0" smtClean="0"/>
              <a:t> the RF input and the Scope CH1 input to the CH1 output on the DG1000Z using BNC cables, the BNC-Tee, and the BNC to N-type adaptor on the front of the Spectrum Analyzer.</a:t>
            </a:r>
          </a:p>
          <a:p>
            <a:endParaRPr lang="en-US" altLang="zh-CN" baseline="0" dirty="0" smtClean="0"/>
          </a:p>
          <a:p>
            <a:r>
              <a:rPr lang="en-US" altLang="zh-CN" baseline="0" dirty="0" smtClean="0"/>
              <a:t>At this point you can also load the Setup files for each instrument to begin viewing the first test signal. These are the “start” setup files in the Start folder.</a:t>
            </a:r>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4</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This</a:t>
            </a:r>
            <a:r>
              <a:rPr lang="en-US" altLang="zh-CN" baseline="0" dirty="0" smtClean="0"/>
              <a:t> is one way to think about the difference between the time and frequency domains. The Oscilloscope shows you the view on the left with time on the X axis. The Spectrum Analyzer shows frequency on the X axis. For RF signals both are important attributes of a signal. In discussing the first few basic types of modulation we will see how many of them are easier to visualize and understand in the frequency domain, but some can only be understood with time domain information.</a:t>
            </a: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5</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Basic</a:t>
            </a:r>
            <a:r>
              <a:rPr lang="en-US" altLang="zh-CN" baseline="0" dirty="0" smtClean="0"/>
              <a:t> view of a 10 MHz sine wave on the oscilloscope with explanation about basic measurements and characteristics.</a:t>
            </a: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6</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Basic</a:t>
            </a:r>
            <a:r>
              <a:rPr lang="en-US" altLang="zh-CN" baseline="0" dirty="0" smtClean="0"/>
              <a:t> view of a 10 MHz sine wave on the Spectrum Analyzer with explanation about basic measurements and characteristics.</a:t>
            </a:r>
            <a:endParaRPr lang="zh-CN" altLang="en-US" dirty="0" smtClean="0"/>
          </a:p>
          <a:p>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7</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Process for</a:t>
            </a:r>
            <a:r>
              <a:rPr lang="en-US" altLang="zh-CN" baseline="0" dirty="0" smtClean="0"/>
              <a:t> converting amplitude between power and voltage.</a:t>
            </a:r>
            <a:endParaRPr lang="zh-CN" altLang="en-US" dirty="0"/>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8</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AM stands</a:t>
            </a:r>
            <a:r>
              <a:rPr lang="en-US" altLang="zh-CN" baseline="0" dirty="0" smtClean="0"/>
              <a:t> for Amplitude Modulation. Amplitude modulation alters the power and voltage over time. On the scope this appears as overlapping sine waves of different sizes. The amplitude is changing quickly here. The Spectrum Analyzer shows the peak at 10 MHz moving up and down. This appears to be moving more slowly because as the instrument sweeps it catches different power levels in this frequency as it passes and they are then displayed on the screen. It is worth noting that this type of modulation does not emit significant power into the adjacent spectrum. However, amplitude is very susceptible to range especially when being transmitted wirelessly over distance. This is one reason why AM radio stations tend to have poorer sound quality than FM stations since obstacles will lessen the received amplitude and eventually impact the dynamic range.</a:t>
            </a:r>
            <a:endParaRPr lang="zh-CN" altLang="en-US" dirty="0" smtClean="0"/>
          </a:p>
          <a:p>
            <a:endParaRPr lang="en-US" altLang="zh-CN" baseline="0" dirty="0" smtClean="0"/>
          </a:p>
          <a:p>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The setup file for the DG1Z is in the AM folder. All other instruments use the same start settings.</a:t>
            </a:r>
          </a:p>
        </p:txBody>
      </p:sp>
      <p:sp>
        <p:nvSpPr>
          <p:cNvPr id="4" name="Slide Number Placeholder 3"/>
          <p:cNvSpPr>
            <a:spLocks noGrp="1"/>
          </p:cNvSpPr>
          <p:nvPr>
            <p:ph type="sldNum" sz="quarter" idx="10"/>
          </p:nvPr>
        </p:nvSpPr>
        <p:spPr/>
        <p:txBody>
          <a:bodyPr/>
          <a:lstStyle/>
          <a:p>
            <a:fld id="{51AA5452-5772-4D3B-B727-22276DF9FD38}" type="slidenum">
              <a:rPr lang="zh-CN" altLang="en-US" smtClean="0"/>
              <a:pPr/>
              <a:t>9</a:t>
            </a:fld>
            <a:endParaRPr lang="zh-CN" altLang="en-US"/>
          </a:p>
        </p:txBody>
      </p:sp>
    </p:spTree>
    <p:extLst>
      <p:ext uri="{BB962C8B-B14F-4D97-AF65-F5344CB8AC3E}">
        <p14:creationId xmlns:p14="http://schemas.microsoft.com/office/powerpoint/2010/main" val="37893790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16467" y="1143001"/>
            <a:ext cx="4011084" cy="928067"/>
          </a:xfrm>
          <a:prstGeom prst="rect">
            <a:avLst/>
          </a:prstGeom>
        </p:spPr>
        <p:txBody>
          <a:bodyPr anchor="b"/>
          <a:lstStyle>
            <a:lvl1pPr algn="l">
              <a:defRPr sz="20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673600" y="1143000"/>
            <a:ext cx="6815667" cy="4953000"/>
          </a:xfrm>
          <a:prstGeom prst="rect">
            <a:avLst/>
          </a:prstGeom>
        </p:spPr>
        <p:txBody>
          <a:bodyPr/>
          <a:lstStyle>
            <a:lvl1pPr>
              <a:defRPr sz="2800">
                <a:latin typeface="微软雅黑" panose="020B0503020204020204" pitchFamily="34" charset="-122"/>
                <a:ea typeface="微软雅黑" panose="020B0503020204020204" pitchFamily="34" charset="-122"/>
              </a:defRPr>
            </a:lvl1pPr>
            <a:lvl2pPr>
              <a:defRPr sz="24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文本占位符 3"/>
          <p:cNvSpPr>
            <a:spLocks noGrp="1"/>
          </p:cNvSpPr>
          <p:nvPr>
            <p:ph type="body" sz="half" idx="2"/>
          </p:nvPr>
        </p:nvSpPr>
        <p:spPr>
          <a:xfrm>
            <a:off x="516467" y="2305051"/>
            <a:ext cx="4011084" cy="3790949"/>
          </a:xfrm>
          <a:prstGeom prst="rect">
            <a:avLst/>
          </a:prstGeom>
        </p:spPr>
        <p:txBody>
          <a:bodyPr/>
          <a:lstStyle>
            <a:lvl1pPr marL="0" indent="0">
              <a:buNone/>
              <a:defRPr sz="1400">
                <a:latin typeface="微软雅黑" panose="020B0503020204020204" pitchFamily="34" charset="-122"/>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6"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12800" y="5453062"/>
            <a:ext cx="10261600" cy="566738"/>
          </a:xfrm>
          <a:prstGeom prst="rect">
            <a:avLst/>
          </a:prstGeom>
        </p:spPr>
        <p:txBody>
          <a:bodyPr anchor="b"/>
          <a:lstStyle>
            <a:lvl1pPr algn="l">
              <a:defRPr sz="20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图片占位符 2"/>
          <p:cNvSpPr>
            <a:spLocks noGrp="1"/>
          </p:cNvSpPr>
          <p:nvPr>
            <p:ph type="pic" idx="1"/>
          </p:nvPr>
        </p:nvSpPr>
        <p:spPr>
          <a:xfrm>
            <a:off x="812800" y="1265237"/>
            <a:ext cx="10261600" cy="4114800"/>
          </a:xfrm>
          <a:prstGeom prst="rect">
            <a:avLst/>
          </a:prstGeom>
        </p:spPr>
        <p:txBody>
          <a:bodyPr/>
          <a:lstStyle>
            <a:lvl1pPr marL="0" indent="0">
              <a:buNone/>
              <a:defRPr sz="3200">
                <a:latin typeface="微软雅黑" panose="020B0503020204020204" pitchFamily="34" charset="-122"/>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dirty="0" smtClean="0"/>
          </a:p>
        </p:txBody>
      </p:sp>
      <p:sp>
        <p:nvSpPr>
          <p:cNvPr id="5"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竖排文字占位符 2"/>
          <p:cNvSpPr>
            <a:spLocks noGrp="1"/>
          </p:cNvSpPr>
          <p:nvPr>
            <p:ph type="body" orient="vert" idx="1"/>
          </p:nvPr>
        </p:nvSpPr>
        <p:spPr>
          <a:xfrm>
            <a:off x="609600" y="1371601"/>
            <a:ext cx="10972800" cy="4525963"/>
          </a:xfrm>
          <a:prstGeom prst="rect">
            <a:avLst/>
          </a:prstGeom>
        </p:spPr>
        <p:txBody>
          <a:bodyPr vert="eaVert"/>
          <a:lstStyle>
            <a:lvl1pPr>
              <a:defRPr sz="2800">
                <a:latin typeface="微软雅黑" panose="020B0503020204020204" pitchFamily="34" charset="-122"/>
                <a:ea typeface="微软雅黑" panose="020B0503020204020204" pitchFamily="34" charset="-122"/>
              </a:defRPr>
            </a:lvl1pPr>
            <a:lvl2pPr>
              <a:defRPr sz="24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1265238"/>
            <a:ext cx="2743200" cy="4906962"/>
          </a:xfrm>
          <a:prstGeom prst="rect">
            <a:avLst/>
          </a:prstGeom>
        </p:spPr>
        <p:txBody>
          <a:bodyPr vert="eaVert"/>
          <a:lstStyle>
            <a:lvl1pPr>
              <a:defRPr>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竖排文字占位符 2"/>
          <p:cNvSpPr>
            <a:spLocks noGrp="1"/>
          </p:cNvSpPr>
          <p:nvPr>
            <p:ph type="body" orient="vert" idx="1"/>
          </p:nvPr>
        </p:nvSpPr>
        <p:spPr>
          <a:xfrm>
            <a:off x="609600" y="1265238"/>
            <a:ext cx="8026400" cy="4906962"/>
          </a:xfrm>
          <a:prstGeom prst="rect">
            <a:avLst/>
          </a:prstGeom>
        </p:spPr>
        <p:txBody>
          <a:bodyPr vert="eaVert"/>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结尾">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标题和内容">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0" y="188640"/>
            <a:ext cx="8724923" cy="654032"/>
          </a:xfrm>
          <a:prstGeom prst="rect">
            <a:avLst/>
          </a:prstGeom>
        </p:spPr>
        <p:txBody>
          <a:bodyPr/>
          <a:lstStyle>
            <a:lvl1pPr>
              <a:defRPr sz="3200" b="1">
                <a:latin typeface="宋体" pitchFamily="2" charset="-122"/>
                <a:ea typeface="宋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hasCustomPrompt="1"/>
          </p:nvPr>
        </p:nvSpPr>
        <p:spPr>
          <a:xfrm>
            <a:off x="239349" y="980730"/>
            <a:ext cx="11617291" cy="5145435"/>
          </a:xfrm>
          <a:prstGeom prst="rect">
            <a:avLst/>
          </a:prstGeom>
        </p:spPr>
        <p:txBody>
          <a:bodyPr/>
          <a:lstStyle>
            <a:lvl1pPr marL="180000" indent="-252000">
              <a:lnSpc>
                <a:spcPct val="150000"/>
              </a:lnSpc>
              <a:buClr>
                <a:srgbClr val="F4A70C"/>
              </a:buClr>
              <a:defRPr sz="2600">
                <a:latin typeface="微软雅黑" pitchFamily="34" charset="-122"/>
                <a:ea typeface="微软雅黑" pitchFamily="34" charset="-122"/>
              </a:defRPr>
            </a:lvl1pPr>
            <a:lvl2pPr marL="742950" indent="-285750">
              <a:buClr>
                <a:schemeClr val="accent2"/>
              </a:buClr>
              <a:buFont typeface="Wingdings" pitchFamily="2" charset="2"/>
              <a:buChar char="Ø"/>
              <a:defRPr sz="2000"/>
            </a:lvl2pPr>
            <a:lvl3pPr marL="1200150" indent="-285750">
              <a:buClr>
                <a:srgbClr val="0070C0"/>
              </a:buClr>
              <a:buFont typeface="Wingdings" pitchFamily="2" charset="2"/>
              <a:buChar char="ü"/>
              <a:defRPr sz="1800"/>
            </a:lvl3pPr>
          </a:lstStyle>
          <a:p>
            <a:pPr lvl="0"/>
            <a:r>
              <a:rPr lang="zh-CN" altLang="en-US" dirty="0" smtClean="0"/>
              <a:t>单击此处编辑母版文本样</a:t>
            </a:r>
            <a:endParaRPr lang="en-US" altLang="zh-CN" dirty="0" smtClean="0"/>
          </a:p>
          <a:p>
            <a:pPr lvl="1"/>
            <a:r>
              <a:rPr lang="en-US" altLang="zh-CN" dirty="0" smtClean="0"/>
              <a:t>sample</a:t>
            </a:r>
          </a:p>
          <a:p>
            <a:pPr lvl="2"/>
            <a:r>
              <a:rPr lang="en-US" altLang="zh-CN" dirty="0" smtClean="0"/>
              <a:t>sample</a:t>
            </a:r>
            <a:endParaRPr lang="zh-CN" altLang="en-US" dirty="0" smtClean="0"/>
          </a:p>
        </p:txBody>
      </p:sp>
      <p:sp>
        <p:nvSpPr>
          <p:cNvPr id="6" name="灯片编号占位符 5"/>
          <p:cNvSpPr>
            <a:spLocks noGrp="1"/>
          </p:cNvSpPr>
          <p:nvPr>
            <p:ph type="sldNum" sz="quarter" idx="12"/>
          </p:nvPr>
        </p:nvSpPr>
        <p:spPr>
          <a:xfrm>
            <a:off x="4655840" y="6381329"/>
            <a:ext cx="2844800" cy="365125"/>
          </a:xfrm>
        </p:spPr>
        <p:txBody>
          <a:bodyPr/>
          <a:lstStyle>
            <a:lvl1pPr marL="0" marR="0" indent="0" algn="ctr" defTabSz="914400" rtl="0" eaLnBrk="1" fontAlgn="auto" latinLnBrk="0" hangingPunct="1">
              <a:lnSpc>
                <a:spcPct val="100000"/>
              </a:lnSpc>
              <a:spcBef>
                <a:spcPts val="0"/>
              </a:spcBef>
              <a:spcAft>
                <a:spcPts val="0"/>
              </a:spcAft>
              <a:buClrTx/>
              <a:buSzTx/>
              <a:buFontTx/>
              <a:buNone/>
              <a:tabLst/>
              <a:defRPr sz="1400" b="1">
                <a:solidFill>
                  <a:schemeClr val="bg1"/>
                </a:solidFill>
                <a:latin typeface="+mj-lt"/>
              </a:defRPr>
            </a:lvl1pPr>
          </a:lstStyle>
          <a:p>
            <a:r>
              <a:rPr lang="en-US" altLang="zh-CN" smtClean="0"/>
              <a:t>Confidential</a:t>
            </a:r>
            <a:endParaRPr lang="zh-CN" altLang="en-US" dirty="0" smtClean="0"/>
          </a:p>
        </p:txBody>
      </p:sp>
      <p:sp>
        <p:nvSpPr>
          <p:cNvPr id="5" name="页脚占位符 4"/>
          <p:cNvSpPr>
            <a:spLocks noGrp="1"/>
          </p:cNvSpPr>
          <p:nvPr>
            <p:ph type="ftr" sz="quarter" idx="11"/>
          </p:nvPr>
        </p:nvSpPr>
        <p:spPr>
          <a:xfrm>
            <a:off x="9264352" y="6381329"/>
            <a:ext cx="2880320" cy="365125"/>
          </a:xfrm>
        </p:spPr>
        <p:txBody>
          <a:bodyPr/>
          <a:lstStyle>
            <a:lvl1pPr algn="ctr">
              <a:defRPr>
                <a:solidFill>
                  <a:schemeClr val="bg1"/>
                </a:solidFill>
              </a:defRPr>
            </a:lvl1pPr>
          </a:lstStyle>
          <a:p>
            <a:r>
              <a:rPr lang="en-US" altLang="zh-CN" smtClean="0"/>
              <a:t>RIGOL TECHNOLOGIES, INC.</a:t>
            </a:r>
            <a:endParaRPr lang="en-US" altLang="zh-CN" dirty="0" smtClean="0"/>
          </a:p>
        </p:txBody>
      </p:sp>
    </p:spTree>
    <p:extLst>
      <p:ext uri="{BB962C8B-B14F-4D97-AF65-F5344CB8AC3E}">
        <p14:creationId xmlns:p14="http://schemas.microsoft.com/office/powerpoint/2010/main" val="32414126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571461" y="1285861"/>
            <a:ext cx="10972800" cy="4525963"/>
          </a:xfrm>
          <a:prstGeom prst="rect">
            <a:avLst/>
          </a:prstGeom>
        </p:spPr>
        <p:txBody>
          <a:bodyPr/>
          <a:lstStyle>
            <a:lvl1pPr marL="180000" indent="-252000">
              <a:lnSpc>
                <a:spcPct val="150000"/>
              </a:lnSpc>
              <a:buClr>
                <a:srgbClr val="F4A70C"/>
              </a:buClr>
              <a:defRPr sz="1400">
                <a:latin typeface="微软雅黑" pitchFamily="34" charset="-122"/>
                <a:ea typeface="微软雅黑" pitchFamily="34" charset="-122"/>
              </a:defRPr>
            </a:lvl1pPr>
          </a:lstStyle>
          <a:p>
            <a:pPr lvl="0"/>
            <a:r>
              <a:rPr lang="zh-CN" altLang="en-US" smtClean="0"/>
              <a:t>单击此处编辑母版文本样式</a:t>
            </a:r>
          </a:p>
        </p:txBody>
      </p:sp>
      <p:sp>
        <p:nvSpPr>
          <p:cNvPr id="5" name="标题 4"/>
          <p:cNvSpPr>
            <a:spLocks noGrp="1"/>
          </p:cNvSpPr>
          <p:nvPr userDrawn="1"/>
        </p:nvSpPr>
        <p:spPr>
          <a:xfrm>
            <a:off x="330859" y="942961"/>
            <a:ext cx="9448800" cy="685800"/>
          </a:xfrm>
          <a:prstGeom prst="rect">
            <a:avLst/>
          </a:prstGeom>
        </p:spPr>
        <p:txBody>
          <a:bodyPr/>
          <a:lstStyle>
            <a:lvl1pPr algn="l" defTabSz="914400" rtl="0" eaLnBrk="1" latinLnBrk="0" hangingPunct="1">
              <a:spcBef>
                <a:spcPct val="0"/>
              </a:spcBef>
              <a:buNone/>
              <a:defRPr sz="2800" kern="1200">
                <a:solidFill>
                  <a:schemeClr val="bg1"/>
                </a:solidFill>
                <a:latin typeface="微软雅黑" pitchFamily="34" charset="-122"/>
                <a:ea typeface="微软雅黑" pitchFamily="34" charset="-122"/>
                <a:cs typeface="+mj-cs"/>
              </a:defRPr>
            </a:lvl1pPr>
          </a:lstStyle>
          <a:p>
            <a:endParaRPr lang="zh-CN" altLang="en-US" dirty="0"/>
          </a:p>
        </p:txBody>
      </p:sp>
      <p:sp>
        <p:nvSpPr>
          <p:cNvPr id="6"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91139" name="Rectangle 3"/>
          <p:cNvSpPr>
            <a:spLocks noGrp="1" noChangeArrowheads="1"/>
          </p:cNvSpPr>
          <p:nvPr>
            <p:ph type="ctrTitle"/>
          </p:nvPr>
        </p:nvSpPr>
        <p:spPr>
          <a:xfrm>
            <a:off x="914400" y="2130426"/>
            <a:ext cx="10363200" cy="1470025"/>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91140" name="Rectangle 4"/>
          <p:cNvSpPr>
            <a:spLocks noGrp="1" noChangeArrowheads="1"/>
          </p:cNvSpPr>
          <p:nvPr>
            <p:ph type="subTitle" idx="1"/>
          </p:nvPr>
        </p:nvSpPr>
        <p:spPr>
          <a:xfrm>
            <a:off x="1828800" y="3886200"/>
            <a:ext cx="8534400" cy="1752600"/>
          </a:xfrm>
          <a:prstGeom prst="rect">
            <a:avLst/>
          </a:prstGeom>
        </p:spPr>
        <p:txBody>
          <a:bodyPr/>
          <a:lstStyle>
            <a:lvl1pPr marL="0" indent="0" algn="ctr">
              <a:buFontTx/>
              <a:buNone/>
              <a:defRPr>
                <a:latin typeface="微软雅黑" panose="020B0503020204020204" pitchFamily="34" charset="-122"/>
                <a:ea typeface="微软雅黑" panose="020B0503020204020204" pitchFamily="34" charset="-122"/>
              </a:defRPr>
            </a:lvl1pPr>
          </a:lstStyle>
          <a:p>
            <a:r>
              <a:rPr lang="zh-CN" altLang="en-US" smtClean="0"/>
              <a:t>单击此处编辑母版副标题样式</a:t>
            </a:r>
            <a:endParaRPr lang="zh-CN" altLang="en-US"/>
          </a:p>
        </p:txBody>
      </p:sp>
      <p:sp>
        <p:nvSpPr>
          <p:cNvPr id="6"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19201"/>
            <a:ext cx="10972800" cy="4906963"/>
          </a:xfrm>
          <a:prstGeom prst="rect">
            <a:avLst/>
          </a:prstGeom>
        </p:spPr>
        <p:txBody>
          <a:bodyPr/>
          <a:lstStyle>
            <a:lvl1pPr>
              <a:defRPr sz="2800">
                <a:latin typeface="微软雅黑" panose="020B0503020204020204" pitchFamily="34" charset="-122"/>
                <a:ea typeface="微软雅黑" panose="020B0503020204020204" pitchFamily="34" charset="-122"/>
              </a:defRPr>
            </a:lvl1pPr>
            <a:lvl2pPr>
              <a:defRPr sz="24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2743201"/>
            <a:ext cx="10363200" cy="1362075"/>
          </a:xfrm>
          <a:prstGeom prst="rect">
            <a:avLst/>
          </a:prstGeom>
        </p:spPr>
        <p:txBody>
          <a:bodyPr anchor="t"/>
          <a:lstStyle>
            <a:lvl1pPr algn="l">
              <a:defRPr sz="4000" b="1" cap="a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dirty="0"/>
          </a:p>
        </p:txBody>
      </p:sp>
      <p:sp>
        <p:nvSpPr>
          <p:cNvPr id="3" name="文本占位符 2"/>
          <p:cNvSpPr>
            <a:spLocks noGrp="1"/>
          </p:cNvSpPr>
          <p:nvPr>
            <p:ph type="body" idx="1"/>
          </p:nvPr>
        </p:nvSpPr>
        <p:spPr>
          <a:xfrm>
            <a:off x="963084" y="4138614"/>
            <a:ext cx="10363200" cy="1500187"/>
          </a:xfrm>
          <a:prstGeom prst="rect">
            <a:avLst/>
          </a:prstGeom>
        </p:spPr>
        <p:txBody>
          <a:bodyPr anchor="b"/>
          <a:lstStyle>
            <a:lvl1pPr marL="0" indent="0">
              <a:buNone/>
              <a:defRPr sz="2000">
                <a:latin typeface="微软雅黑" panose="020B0503020204020204" pitchFamily="34" charset="-122"/>
                <a:ea typeface="微软雅黑" panose="020B0503020204020204" pitchFamily="34" charset="-122"/>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609600" y="1600201"/>
            <a:ext cx="5384800" cy="4525963"/>
          </a:xfrm>
          <a:prstGeom prst="rect">
            <a:avLst/>
          </a:prstGeom>
        </p:spPr>
        <p:txBody>
          <a:bodyPr/>
          <a:lstStyle>
            <a:lvl1pPr>
              <a:defRPr sz="2800">
                <a:latin typeface="微软雅黑" panose="020B0503020204020204" pitchFamily="34" charset="-122"/>
                <a:ea typeface="微软雅黑" panose="020B0503020204020204" pitchFamily="34" charset="-122"/>
              </a:defRPr>
            </a:lvl1pPr>
            <a:lvl2pPr>
              <a:defRPr sz="24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atin typeface="微软雅黑" panose="020B0503020204020204" pitchFamily="34" charset="-122"/>
                <a:ea typeface="微软雅黑" panose="020B0503020204020204" pitchFamily="34" charset="-122"/>
              </a:defRPr>
            </a:lvl1pPr>
            <a:lvl2pPr>
              <a:defRPr sz="2400">
                <a:latin typeface="微软雅黑" panose="020B0503020204020204" pitchFamily="34" charset="-122"/>
                <a:ea typeface="微软雅黑" panose="020B0503020204020204" pitchFamily="34" charset="-122"/>
              </a:defRPr>
            </a:lvl2pPr>
            <a:lvl3pPr>
              <a:defRPr sz="2000">
                <a:latin typeface="微软雅黑" panose="020B0503020204020204" pitchFamily="34" charset="-122"/>
                <a:ea typeface="微软雅黑" panose="020B0503020204020204" pitchFamily="34" charset="-122"/>
              </a:defRPr>
            </a:lvl3pPr>
            <a:lvl4pPr>
              <a:defRPr sz="1800">
                <a:latin typeface="微软雅黑" panose="020B0503020204020204" pitchFamily="34" charset="-122"/>
                <a:ea typeface="微软雅黑" panose="020B0503020204020204" pitchFamily="34" charset="-122"/>
              </a:defRPr>
            </a:lvl4pPr>
            <a:lvl5pPr>
              <a:defRPr sz="1800">
                <a:latin typeface="微软雅黑" panose="020B0503020204020204" pitchFamily="34" charset="-122"/>
                <a:ea typeface="微软雅黑" panose="020B0503020204020204" pitchFamily="34" charset="-122"/>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000">
                <a:latin typeface="微软雅黑" panose="020B0503020204020204" pitchFamily="34" charset="-122"/>
                <a:ea typeface="微软雅黑" panose="020B0503020204020204" pitchFamily="34" charset="-122"/>
              </a:defRPr>
            </a:lvl1pPr>
            <a:lvl2pPr>
              <a:defRPr sz="18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400">
                <a:latin typeface="微软雅黑" panose="020B0503020204020204" pitchFamily="34" charset="-122"/>
                <a:ea typeface="微软雅黑" panose="020B0503020204020204" pitchFamily="34" charset="-122"/>
              </a:defRPr>
            </a:lvl4pPr>
            <a:lvl5pPr>
              <a:defRPr sz="1400">
                <a:latin typeface="微软雅黑" panose="020B0503020204020204" pitchFamily="34" charset="-122"/>
                <a:ea typeface="微软雅黑" panose="020B0503020204020204" pitchFamily="34" charset="-122"/>
              </a:defRPr>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000">
                <a:latin typeface="微软雅黑" panose="020B0503020204020204" pitchFamily="34" charset="-122"/>
                <a:ea typeface="微软雅黑" panose="020B0503020204020204" pitchFamily="34" charset="-122"/>
              </a:defRPr>
            </a:lvl1pPr>
            <a:lvl2pPr>
              <a:defRPr sz="18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400">
                <a:latin typeface="微软雅黑" panose="020B0503020204020204" pitchFamily="34" charset="-122"/>
                <a:ea typeface="微软雅黑" panose="020B0503020204020204" pitchFamily="34" charset="-122"/>
              </a:defRPr>
            </a:lvl4pPr>
            <a:lvl5pPr>
              <a:defRPr sz="1400">
                <a:latin typeface="微软雅黑" panose="020B0503020204020204" pitchFamily="34" charset="-122"/>
                <a:ea typeface="微软雅黑" panose="020B0503020204020204" pitchFamily="34" charset="-122"/>
              </a:defRPr>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内容占位符 4"/>
          <p:cNvSpPr>
            <a:spLocks noGrp="1"/>
          </p:cNvSpPr>
          <p:nvPr>
            <p:ph sz="quarter" idx="10" hasCustomPrompt="1"/>
          </p:nvPr>
        </p:nvSpPr>
        <p:spPr>
          <a:xfrm>
            <a:off x="289992" y="116632"/>
            <a:ext cx="7776542" cy="575270"/>
          </a:xfrm>
          <a:prstGeom prst="rect">
            <a:avLst/>
          </a:prstGeom>
        </p:spPr>
        <p:txBody>
          <a:bodyPr/>
          <a:lstStyle>
            <a:lvl1pPr marL="0" indent="0">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单击此处编辑标题</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9144021" y="6357959"/>
            <a:ext cx="2844800" cy="365125"/>
          </a:xfrm>
          <a:prstGeom prst="rect">
            <a:avLst/>
          </a:prstGeom>
        </p:spPr>
        <p:txBody>
          <a:bodyPr vert="horz" lIns="91440" tIns="45720" rIns="91440" bIns="45720" rtlCol="0" anchor="ctr"/>
          <a:lstStyle>
            <a:lvl1pPr algn="r">
              <a:defRPr sz="1000">
                <a:solidFill>
                  <a:schemeClr val="bg1"/>
                </a:solidFill>
                <a:latin typeface="Myriad Pro" pitchFamily="34" charset="0"/>
              </a:defRPr>
            </a:lvl1pPr>
          </a:lstStyle>
          <a:p>
            <a:r>
              <a:rPr lang="en-US" altLang="zh-CN" dirty="0" smtClean="0"/>
              <a:t>RIGOL TECHNOLOGIES,INC.</a:t>
            </a:r>
            <a:endParaRPr lang="zh-CN" altLang="en-US" dirty="0"/>
          </a:p>
        </p:txBody>
      </p:sp>
      <p:pic>
        <p:nvPicPr>
          <p:cNvPr id="4" name="图片 3"/>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Lst>
  <p:timing>
    <p:tnLst>
      <p:par>
        <p:cTn id="1" dur="indefinite" restart="never" nodeType="tmRoot"/>
      </p:par>
    </p:tnLst>
  </p:timing>
  <p:txStyles>
    <p:titleStyle>
      <a:lvl1pPr algn="l" defTabSz="914400" rtl="0" eaLnBrk="1" latinLnBrk="0" hangingPunct="1">
        <a:spcBef>
          <a:spcPct val="0"/>
        </a:spcBef>
        <a:buNone/>
        <a:defRPr sz="2800" kern="1200">
          <a:solidFill>
            <a:schemeClr val="bg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RIGOL – Introduction to Radio Frequency Signals</a:t>
            </a:r>
            <a:endParaRPr lang="en-US" altLang="zh-CN" sz="2400" i="1" dirty="0">
              <a:solidFill>
                <a:srgbClr val="FF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2884213" y="1657767"/>
            <a:ext cx="6696744" cy="65403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Understanding Time Domain and RF signals</a:t>
            </a: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3931" r="14294"/>
          <a:stretch/>
        </p:blipFill>
        <p:spPr>
          <a:xfrm>
            <a:off x="4295955" y="2564904"/>
            <a:ext cx="3873260" cy="3600400"/>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7696" r="5544"/>
          <a:stretch/>
        </p:blipFill>
        <p:spPr>
          <a:xfrm>
            <a:off x="8169215" y="2709422"/>
            <a:ext cx="3889435" cy="2988671"/>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l="3036" r="6205"/>
          <a:stretch/>
        </p:blipFill>
        <p:spPr>
          <a:xfrm>
            <a:off x="85725" y="2727540"/>
            <a:ext cx="4210230" cy="3070887"/>
          </a:xfrm>
          <a:prstGeom prst="rect">
            <a:avLst/>
          </a:prstGeom>
        </p:spPr>
      </p:pic>
    </p:spTree>
    <p:extLst>
      <p:ext uri="{BB962C8B-B14F-4D97-AF65-F5344CB8AC3E}">
        <p14:creationId xmlns:p14="http://schemas.microsoft.com/office/powerpoint/2010/main" val="42789150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Frequency modulation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094521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Frequency Modulation changes the frequency to transmit information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FM varies the frequency over time</a:t>
            </a:r>
          </a:p>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On the Oscilloscope, the time 		On the Analyzer, the power appears</a:t>
            </a:r>
          </a:p>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between sine peaks is changing	across multiple frequencies</a:t>
            </a:r>
            <a:r>
              <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a:t>
            </a: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3392" y="3013336"/>
            <a:ext cx="5374005" cy="3224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040" y="3011809"/>
            <a:ext cx="5374005" cy="3240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17059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Phase modulation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Phase Modulation changes the Phase of a signal to transmit information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relative phase changes over time</a:t>
            </a:r>
          </a:p>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On the scope, we can see the Sine	    On the Analyzer, the phase changes</a:t>
            </a:r>
          </a:p>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wave change its phase by 180°	   	create harmonics in many frequencies</a:t>
            </a:r>
            <a:r>
              <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a:t>
            </a: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28048" y="2992197"/>
            <a:ext cx="5374005" cy="3240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35360" y="3000197"/>
            <a:ext cx="5374005" cy="3224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53392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Transmitting Analog Data</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Both AM and FM are easy to use for analog data because you can set multiple set points of amplitude or frequency to encode the analog signal</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AM Experiment: connect a audio source (phone) to the DG1Z’s CH1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ext</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mod input </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Load the AM Tx setup files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Connect headphones or earbuds to the DSA jack</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Listen to the audio transmitted via the cable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Switch the DG1Z and DSA to antennas. Static comes from amplitude distortion from the wireless transmission</a:t>
            </a:r>
            <a:r>
              <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a:t>
            </a: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9334542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Transmitting Analog Data</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FM Experiment</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Leave the connections </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Load the FM Tx setup files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Listen to the audio transmitted via the cable and the antennas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Frequency is less effected by environmental changes such as range and interference. Once the amplitude is high enough and the deviation set correctly this signal should be clearer than the AM signal</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impact of interference and range is a main reason why FM radio stations tend to be clearer than AM radio stations</a:t>
            </a:r>
            <a:r>
              <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a:t>
            </a: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6573715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Transmitting Digital Data</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Amplitude &amp; Frequency modulations can also be used to carry digital data</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We call these ASK and FSK for amp or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freq</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“shift key”</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In these modulations, there are just 2 levels of amplitude or 2 frequencies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One is demodulated as a binary ZERO, the other a binary 1</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Connect the DSA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demod</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jack to scope channel 2 and load the ASK setups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Note the modulation shifts at 1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ms</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increments – 1 division on each</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48410" y="4010779"/>
            <a:ext cx="3838575" cy="2303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1984" y="4000648"/>
            <a:ext cx="3838575"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54399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Transmitting Digital Data</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Now load the FSK setup</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This shifts the frequency from two close values (9.9 and 10 MHz)</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change can not be easily seen on the scope, but the demodulation is very clean</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1384" y="3004953"/>
            <a:ext cx="5374005" cy="3224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0976" y="2996907"/>
            <a:ext cx="5374005" cy="3240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0528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Efficient use of spectrum</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One key advantage to advanced modulation schemes is that they use spectrum much more efficiently</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Much like our FSK signal that stayed within a narrow frequency range, modulations are optimized so that many signals can be sent along side each other in ‘channels’</a:t>
            </a:r>
            <a:endPar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This is frequency division multiplexing or dividing the usable spectrum into frequency channels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Advanced signals may also use other types of multiplexing including time or phase to transmit more data in the available spectrum</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263307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Complex signals for </a:t>
            </a:r>
            <a:r>
              <a:rPr lang="en-US" altLang="zh-CN" sz="2400" i="1" dirty="0" err="1" smtClean="0">
                <a:latin typeface="Arial" panose="020B0604020202020204" pitchFamily="34" charset="0"/>
                <a:ea typeface="微软雅黑" panose="020B0503020204020204" pitchFamily="34" charset="-122"/>
                <a:cs typeface="Arial" panose="020B0604020202020204" pitchFamily="34" charset="0"/>
              </a:rPr>
              <a:t>WiFi</a:t>
            </a: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 usage</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280831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 more complex modulation seen in some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WiFi</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signals would be QAM</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Quadrature Amplitude Modulation</a:t>
            </a:r>
            <a:endParaRPr lang="en-US" altLang="zh-CN" sz="1000"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There are 2 sine waves at the same frequency but are 90° out of phase</a:t>
            </a:r>
          </a:p>
          <a:p>
            <a:pPr marL="342900" indent="-342900">
              <a:lnSpc>
                <a:spcPct val="150000"/>
              </a:lnSpc>
              <a:buFont typeface="Arial" panose="020B0604020202020204" pitchFamily="34" charset="0"/>
              <a:buChar char="•"/>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We call these signals I and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Q</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Each of the 2 waves is modulated with a ASK and PSK signal</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Basic QAM16 is a demodulation with 16 possible values shown here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This is called a ‘Constellation diagram’</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0851" y="3933056"/>
            <a:ext cx="2762250" cy="1905000"/>
          </a:xfrm>
          <a:prstGeom prst="rect">
            <a:avLst/>
          </a:prstGeom>
        </p:spPr>
      </p:pic>
      <p:sp>
        <p:nvSpPr>
          <p:cNvPr id="4" name="Rectangle 3"/>
          <p:cNvSpPr/>
          <p:nvPr/>
        </p:nvSpPr>
        <p:spPr>
          <a:xfrm>
            <a:off x="6048672" y="5734997"/>
            <a:ext cx="6096000" cy="646331"/>
          </a:xfrm>
          <a:prstGeom prst="rect">
            <a:avLst/>
          </a:prstGeom>
        </p:spPr>
        <p:txBody>
          <a:bodyPr>
            <a:spAutoFit/>
          </a:bodyPr>
          <a:lstStyle/>
          <a:p>
            <a:r>
              <a:rPr lang="en-US" dirty="0"/>
              <a:t>By Chris Watts - Own work, CC BY-SA 3.0, https://commons.wikimedia.org/w/index.php?curid=15781908</a:t>
            </a:r>
          </a:p>
        </p:txBody>
      </p:sp>
      <p:sp>
        <p:nvSpPr>
          <p:cNvPr id="7" name="Title 1"/>
          <p:cNvSpPr txBox="1">
            <a:spLocks/>
          </p:cNvSpPr>
          <p:nvPr/>
        </p:nvSpPr>
        <p:spPr>
          <a:xfrm>
            <a:off x="685156" y="4545124"/>
            <a:ext cx="8299945" cy="1404156"/>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See how the bit values are determined by both the relative amplitude and phase of the signals</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5320901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More advanced instrumentation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280831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RF Design engineers utilize sophisticated instruments to design, test, and verify complex modulations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Many RF transmission strategies are derived from these basic principles while trying to:</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decrease power to save battery life</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2064" y="2708920"/>
            <a:ext cx="5266597" cy="3214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txBox="1">
            <a:spLocks/>
          </p:cNvSpPr>
          <p:nvPr/>
        </p:nvSpPr>
        <p:spPr>
          <a:xfrm>
            <a:off x="700733" y="2900561"/>
            <a:ext cx="5755307" cy="280831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endPar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improve signal to noise ratio to reduce errors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be more efficient with bandwidth to improve density</a:t>
            </a:r>
          </a:p>
        </p:txBody>
      </p:sp>
    </p:spTree>
    <p:extLst>
      <p:ext uri="{BB962C8B-B14F-4D97-AF65-F5344CB8AC3E}">
        <p14:creationId xmlns:p14="http://schemas.microsoft.com/office/powerpoint/2010/main" val="38975984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Monitoring the relationship between 2 signals with a scope</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0" y="692696"/>
            <a:ext cx="8472263" cy="559964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For this experiment, connect the 2 channels of the generator directly to channels 1 and 2 on the oscilloscope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First, load the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XY_ask</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setup file for the scope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Then, load the ASK setup files for the generator and view the signal</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Finally, load the PSK setup file for the generator and the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XY_psk</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setup file for the scope and view the signal</a:t>
            </a:r>
            <a:endParaRPr lang="en-US" altLang="zh-CN" sz="10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0244639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a:latin typeface="Arial" panose="020B0604020202020204" pitchFamily="34" charset="0"/>
                <a:ea typeface="微软雅黑" panose="020B0503020204020204" pitchFamily="34" charset="-122"/>
                <a:cs typeface="Arial" panose="020B0604020202020204" pitchFamily="34" charset="0"/>
              </a:rPr>
              <a:t>What we will learn in this </a:t>
            </a: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lab section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692696"/>
            <a:ext cx="9865096" cy="4824536"/>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Viewing basic RF signals in the time and frequency domain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Converting amplitude to power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Basic Modulation Schemes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Transmitting analog data</a:t>
            </a:r>
          </a:p>
          <a:p>
            <a:pPr marL="800100" lvl="1" indent="-342900">
              <a:lnSpc>
                <a:spcPct val="150000"/>
              </a:lnSpc>
              <a:buFont typeface="Arial" panose="020B0604020202020204" pitchFamily="34" charset="0"/>
              <a:buChar char="•"/>
            </a:pPr>
            <a:r>
              <a:rPr lang="en-US" altLang="zh-CN" sz="2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Analog Modulation</a:t>
            </a:r>
          </a:p>
          <a:p>
            <a:pPr marL="800100" lvl="1" indent="-342900">
              <a:lnSpc>
                <a:spcPct val="150000"/>
              </a:lnSpc>
              <a:buFont typeface="Arial" panose="020B0604020202020204" pitchFamily="34" charset="0"/>
              <a:buChar char="•"/>
            </a:pPr>
            <a:r>
              <a:rPr lang="en-US" altLang="zh-CN" sz="2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Analog Demodulation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Transmitting digital data</a:t>
            </a:r>
          </a:p>
          <a:p>
            <a:pPr marL="800100" lvl="1" indent="-342900">
              <a:lnSpc>
                <a:spcPct val="150000"/>
              </a:lnSpc>
              <a:buFont typeface="Arial" panose="020B0604020202020204" pitchFamily="34" charset="0"/>
              <a:buChar char="•"/>
            </a:pPr>
            <a:r>
              <a:rPr lang="en-US" altLang="zh-CN" sz="2000" dirty="0" smtClean="0">
                <a:latin typeface="Arial" panose="020B0604020202020204" pitchFamily="34" charset="0"/>
                <a:ea typeface="微软雅黑" panose="020B0503020204020204" pitchFamily="34" charset="-122"/>
                <a:cs typeface="Arial" panose="020B0604020202020204" pitchFamily="34" charset="0"/>
              </a:rPr>
              <a:t>Simple Digital Modulation</a:t>
            </a:r>
            <a:endParaRPr lang="en-US" altLang="zh-CN" sz="2000" dirty="0">
              <a:latin typeface="Arial" panose="020B0604020202020204" pitchFamily="34" charset="0"/>
              <a:ea typeface="微软雅黑" panose="020B0503020204020204" pitchFamily="34" charset="-122"/>
              <a:cs typeface="Arial" panose="020B0604020202020204" pitchFamily="34" charset="0"/>
            </a:endParaRPr>
          </a:p>
          <a:p>
            <a:pPr marL="800100" lvl="1" indent="-342900">
              <a:lnSpc>
                <a:spcPct val="150000"/>
              </a:lnSpc>
              <a:buFont typeface="Arial" panose="020B0604020202020204" pitchFamily="34" charset="0"/>
              <a:buChar char="•"/>
            </a:pPr>
            <a:r>
              <a:rPr lang="en-US" altLang="zh-CN" sz="2000" dirty="0" smtClean="0">
                <a:latin typeface="Arial" panose="020B0604020202020204" pitchFamily="34" charset="0"/>
                <a:ea typeface="微软雅黑" panose="020B0503020204020204" pitchFamily="34" charset="-122"/>
                <a:cs typeface="Arial" panose="020B0604020202020204" pitchFamily="34" charset="0"/>
              </a:rPr>
              <a:t>Simple Digital Demodulation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Complex digital modulation schemes</a:t>
            </a:r>
            <a:endPar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endParaRPr lang="en-US" altLang="zh-CN" sz="3400" i="1" dirty="0" smtClean="0">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115693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Demonstrating ASK and PSK modulation with 2 signals</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0" y="692696"/>
            <a:ext cx="8472263" cy="559964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View the pattern of 2 ASK signals that are constantly at </a:t>
            </a: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a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90° phase offset and the same frequency</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Note the 2 levels of the ASK: one is 25% of the other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Note that the 2 signals are never stay at the same or opposite level since they 90</a:t>
            </a: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 out of phase</a:t>
            </a:r>
          </a:p>
          <a:p>
            <a:pPr marL="342900" indent="-342900">
              <a:lnSpc>
                <a:spcPct val="150000"/>
              </a:lnSpc>
              <a:buFont typeface="Arial" panose="020B0604020202020204" pitchFamily="34" charset="0"/>
              <a:buChar char="•"/>
            </a:pPr>
            <a:endPar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PSK signal stays always at the same or opposite level since it changes from the identical wave to inverted.</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XY mode is useful for visualizing signal relationships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4850" y="774229"/>
            <a:ext cx="3838575"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313387" y="3784436"/>
            <a:ext cx="3838575" cy="2303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itle 1"/>
          <p:cNvSpPr txBox="1">
            <a:spLocks/>
          </p:cNvSpPr>
          <p:nvPr/>
        </p:nvSpPr>
        <p:spPr>
          <a:xfrm>
            <a:off x="8324850" y="5966262"/>
            <a:ext cx="3703748" cy="48707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1800" b="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180° PSK signals at 90 degrees</a:t>
            </a:r>
          </a:p>
        </p:txBody>
      </p:sp>
      <p:sp>
        <p:nvSpPr>
          <p:cNvPr id="11" name="Title 1"/>
          <p:cNvSpPr txBox="1">
            <a:spLocks/>
          </p:cNvSpPr>
          <p:nvPr/>
        </p:nvSpPr>
        <p:spPr>
          <a:xfrm>
            <a:off x="8341912" y="2941926"/>
            <a:ext cx="3703748" cy="48707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1800" b="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2 ASK signals 90° out of phase</a:t>
            </a:r>
          </a:p>
        </p:txBody>
      </p:sp>
    </p:spTree>
    <p:extLst>
      <p:ext uri="{BB962C8B-B14F-4D97-AF65-F5344CB8AC3E}">
        <p14:creationId xmlns:p14="http://schemas.microsoft.com/office/powerpoint/2010/main" val="3674630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Summary</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1305256" cy="2808312"/>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RF signals transmit data by changing frequency, amplitude, and phase over time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These can be combined into complex, efficient modulation schemes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Analog modulations can transmit complex signals like audio</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Digital modulations transmit binary data which is used in virtually all computer and electronic systems – </a:t>
            </a:r>
            <a:r>
              <a:rPr lang="en-US" altLang="zh-CN" sz="2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WiFi</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Bluetooth, and Cellular are different types of digitally modulated signals for different purposes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Being able to think about signals in frequency or time domain is beneficial to engineers in a variety of fields</a:t>
            </a:r>
          </a:p>
        </p:txBody>
      </p:sp>
    </p:spTree>
    <p:extLst>
      <p:ext uri="{BB962C8B-B14F-4D97-AF65-F5344CB8AC3E}">
        <p14:creationId xmlns:p14="http://schemas.microsoft.com/office/powerpoint/2010/main" val="24201146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Equipment we will be using in this lab</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908720"/>
            <a:ext cx="1094521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DG1022Z Waveform Generator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DS1054Z Oscilloscope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DSA705 Spectrum Analyzer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 mono audio jack to BNC cable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2 BNC cables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 BNC tee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 N-type to BNC Converter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2 low frequency antennas (with male BNC connectors or adaptors)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USB stick with setup files that came with this lab</a:t>
            </a:r>
          </a:p>
          <a:p>
            <a:pPr marL="342900" indent="-342900">
              <a:lnSpc>
                <a:spcPct val="150000"/>
              </a:lnSpc>
              <a:buFont typeface="Arial" panose="020B0604020202020204" pitchFamily="34" charset="0"/>
              <a:buChar char="•"/>
            </a:pP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7934508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Viewing Signals with our Instruments</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908720"/>
            <a:ext cx="1094521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Before we get started let’s set up our instruments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Load the start setup files for the generator, analyzer, and oscilloscope</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Connect the DG1Z channel 1 output with a BNC tee to the RF input on the analyzer and the channel 1 input on the oscilloscope</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 b="38829"/>
          <a:stretch/>
        </p:blipFill>
        <p:spPr>
          <a:xfrm>
            <a:off x="2676128" y="3133238"/>
            <a:ext cx="6839744" cy="3137981"/>
          </a:xfrm>
          <a:prstGeom prst="rect">
            <a:avLst/>
          </a:prstGeom>
        </p:spPr>
      </p:pic>
    </p:spTree>
    <p:extLst>
      <p:ext uri="{BB962C8B-B14F-4D97-AF65-F5344CB8AC3E}">
        <p14:creationId xmlns:p14="http://schemas.microsoft.com/office/powerpoint/2010/main" val="29768125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The difference between frequency and time domain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908720"/>
            <a:ext cx="6408712"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In the time domain we view signals on an oscilloscope with time on the X axis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In frequency domain we use a spectrum analyzer with frequency on the X axis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Amplitude or Power is on the Y axis</a:t>
            </a:r>
          </a:p>
          <a:p>
            <a:pPr marL="342900" indent="-342900">
              <a:lnSpc>
                <a:spcPct val="150000"/>
              </a:lnSpc>
              <a:buFont typeface="Arial" panose="020B0604020202020204" pitchFamily="34" charset="0"/>
              <a:buChar char="•"/>
            </a:pPr>
            <a:endPar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These 2 domains can be thought of as different views on the same 3 dimensional chart</a:t>
            </a:r>
          </a:p>
          <a:p>
            <a:pPr marL="342900" indent="-342900">
              <a:lnSpc>
                <a:spcPct val="150000"/>
              </a:lnSpc>
              <a:buFont typeface="Arial" panose="020B0604020202020204" pitchFamily="34" charset="0"/>
              <a:buChar char="•"/>
            </a:pP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3" name="Rectangle 2"/>
          <p:cNvSpPr/>
          <p:nvPr/>
        </p:nvSpPr>
        <p:spPr>
          <a:xfrm>
            <a:off x="8184232" y="5229200"/>
            <a:ext cx="3791744" cy="923330"/>
          </a:xfrm>
          <a:prstGeom prst="rect">
            <a:avLst/>
          </a:prstGeom>
        </p:spPr>
        <p:txBody>
          <a:bodyPr wrap="square">
            <a:spAutoFit/>
          </a:bodyPr>
          <a:lstStyle/>
          <a:p>
            <a:r>
              <a:rPr lang="en-US" dirty="0"/>
              <a:t>By </a:t>
            </a:r>
            <a:r>
              <a:rPr lang="en-US" dirty="0" err="1"/>
              <a:t>Phonical</a:t>
            </a:r>
            <a:r>
              <a:rPr lang="en-US" dirty="0"/>
              <a:t> - Own work, CC BY-SA 4.0, https://commons.wikimedia.org/w/index.php?curid=64473578</a:t>
            </a:r>
          </a:p>
        </p:txBody>
      </p:sp>
      <p:pic>
        <p:nvPicPr>
          <p:cNvPr id="1026" name="Picture 2" descr="https://upload.wikimedia.org/wikipedia/commons/6/61/FFT-Time-Frequency-Vie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926691"/>
            <a:ext cx="5143500" cy="36004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68008" y="3717032"/>
            <a:ext cx="1944216" cy="30777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1400" b="1" dirty="0" smtClean="0">
                <a:solidFill>
                  <a:schemeClr val="tx1"/>
                </a:solidFill>
                <a:latin typeface="Arial" pitchFamily="34" charset="0"/>
                <a:cs typeface="Arial" pitchFamily="34" charset="0"/>
              </a:rPr>
              <a:t>Time Domain View</a:t>
            </a:r>
          </a:p>
        </p:txBody>
      </p:sp>
      <p:sp>
        <p:nvSpPr>
          <p:cNvPr id="9" name="TextBox 8"/>
          <p:cNvSpPr txBox="1"/>
          <p:nvPr/>
        </p:nvSpPr>
        <p:spPr>
          <a:xfrm>
            <a:off x="10200456" y="4201924"/>
            <a:ext cx="1944216" cy="52322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1400" b="1" dirty="0" smtClean="0">
                <a:solidFill>
                  <a:schemeClr val="tx1"/>
                </a:solidFill>
                <a:latin typeface="Arial" pitchFamily="34" charset="0"/>
                <a:cs typeface="Arial" pitchFamily="34" charset="0"/>
              </a:rPr>
              <a:t>Frequency Domain View</a:t>
            </a:r>
          </a:p>
        </p:txBody>
      </p:sp>
    </p:spTree>
    <p:extLst>
      <p:ext uri="{BB962C8B-B14F-4D97-AF65-F5344CB8AC3E}">
        <p14:creationId xmlns:p14="http://schemas.microsoft.com/office/powerpoint/2010/main" val="30865816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32800" y="3166379"/>
            <a:ext cx="4958996" cy="2975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a:latin typeface="Arial" panose="020B0604020202020204" pitchFamily="34" charset="0"/>
                <a:ea typeface="微软雅黑" panose="020B0503020204020204" pitchFamily="34" charset="-122"/>
                <a:cs typeface="Arial" panose="020B0604020202020204" pitchFamily="34" charset="0"/>
              </a:rPr>
              <a:t>Viewing RF signals in the time domain</a:t>
            </a:r>
          </a:p>
        </p:txBody>
      </p:sp>
      <p:sp>
        <p:nvSpPr>
          <p:cNvPr id="6" name="Title 1"/>
          <p:cNvSpPr txBox="1">
            <a:spLocks/>
          </p:cNvSpPr>
          <p:nvPr/>
        </p:nvSpPr>
        <p:spPr>
          <a:xfrm>
            <a:off x="623392" y="908720"/>
            <a:ext cx="1094521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We view signals in the time domain with an Oscilloscope</a:t>
            </a:r>
          </a:p>
          <a:p>
            <a:pPr marL="342900" indent="-342900">
              <a:lnSpc>
                <a:spcPct val="150000"/>
              </a:lnSpc>
              <a:buFont typeface="Arial" panose="020B0604020202020204" pitchFamily="34" charset="0"/>
              <a:buChar char="•"/>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A simple sine wave with only one frequency is called a RF Carrier</a:t>
            </a:r>
          </a:p>
          <a:p>
            <a:pPr marL="342900" indent="-342900">
              <a:lnSpc>
                <a:spcPct val="150000"/>
              </a:lnSpc>
              <a:buFont typeface="Arial" panose="020B0604020202020204" pitchFamily="34" charset="0"/>
              <a:buChar char="•"/>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Here is a 10 MHz carrier shown on our Oscilloscope</a:t>
            </a:r>
          </a:p>
          <a:p>
            <a:pPr marL="342900" indent="-342900">
              <a:lnSpc>
                <a:spcPct val="150000"/>
              </a:lnSpc>
              <a:buFont typeface="Arial" panose="020B0604020202020204" pitchFamily="34" charset="0"/>
              <a:buChar char="•"/>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The scope shows time on the X axis and voltage on the Y axis</a:t>
            </a:r>
          </a:p>
          <a:p>
            <a:pPr marL="342900" indent="-342900">
              <a:lnSpc>
                <a:spcPct val="150000"/>
              </a:lnSpc>
              <a:buFont typeface="Arial" panose="020B0604020202020204" pitchFamily="34" charset="0"/>
              <a:buChar char="•"/>
            </a:pPr>
            <a:endParaRPr lang="en-US" altLang="zh-CN" sz="24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2" name="Group 11"/>
          <p:cNvGrpSpPr/>
          <p:nvPr/>
        </p:nvGrpSpPr>
        <p:grpSpPr>
          <a:xfrm>
            <a:off x="623392" y="3068960"/>
            <a:ext cx="8813773" cy="3323987"/>
            <a:chOff x="623392" y="3068960"/>
            <a:chExt cx="8813773" cy="3323987"/>
          </a:xfrm>
        </p:grpSpPr>
        <p:sp>
          <p:nvSpPr>
            <p:cNvPr id="3" name="Oval 2"/>
            <p:cNvSpPr/>
            <p:nvPr/>
          </p:nvSpPr>
          <p:spPr>
            <a:xfrm>
              <a:off x="7277697" y="5823710"/>
              <a:ext cx="627129" cy="196385"/>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623392" y="3068960"/>
              <a:ext cx="6336703" cy="332398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marL="342900" indent="-342900">
                <a:lnSpc>
                  <a:spcPct val="150000"/>
                </a:lnSpc>
                <a:buFont typeface="Arial" panose="020B0604020202020204" pitchFamily="34" charset="0"/>
                <a:buChar char="•"/>
              </a:pPr>
              <a:r>
                <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rPr>
                <a:t>The red oval shows the frequency measurement</a:t>
              </a:r>
            </a:p>
            <a:p>
              <a:pPr marL="342900" indent="-342900">
                <a:lnSpc>
                  <a:spcPct val="150000"/>
                </a:lnSpc>
                <a:buFont typeface="Arial" panose="020B0604020202020204" pitchFamily="34" charset="0"/>
                <a:buChar char="•"/>
              </a:pPr>
              <a:r>
                <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rPr>
                <a:t>The blue oval and line shows the time between </a:t>
              </a:r>
              <a:r>
                <a:rPr lang="en-US" altLang="zh-CN" sz="2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horizontal divisions</a:t>
              </a:r>
              <a:endPar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rPr>
                <a:t>The period of each wave is 100 ns. These numbers match since 1/period = frequency</a:t>
              </a:r>
            </a:p>
            <a:p>
              <a:pPr marL="342900" indent="-342900">
                <a:lnSpc>
                  <a:spcPct val="150000"/>
                </a:lnSpc>
                <a:buFont typeface="Arial" panose="020B0604020202020204" pitchFamily="34" charset="0"/>
                <a:buChar char="•"/>
              </a:pPr>
              <a:r>
                <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rPr>
                <a:t>Vpp (Voltage peak to peak) is how far the signals moves in voltage (shown with orange oval and line</a:t>
              </a:r>
              <a:r>
                <a:rPr lang="en-US" altLang="zh-CN" sz="2000" dirty="0" smtClean="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en-US" altLang="zh-CN" sz="20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p:txBody>
        </p:sp>
        <p:sp>
          <p:nvSpPr>
            <p:cNvPr id="7" name="Oval 6"/>
            <p:cNvSpPr/>
            <p:nvPr/>
          </p:nvSpPr>
          <p:spPr>
            <a:xfrm>
              <a:off x="7755317" y="3215363"/>
              <a:ext cx="627129" cy="196385"/>
            </a:xfrm>
            <a:prstGeom prst="ellipse">
              <a:avLst/>
            </a:prstGeom>
            <a:no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Oval 9"/>
            <p:cNvSpPr/>
            <p:nvPr/>
          </p:nvSpPr>
          <p:spPr>
            <a:xfrm>
              <a:off x="8810036" y="5823892"/>
              <a:ext cx="627129" cy="196385"/>
            </a:xfrm>
            <a:prstGeom prst="ellipse">
              <a:avLst/>
            </a:prstGeom>
            <a:noFill/>
            <a:ln>
              <a:solidFill>
                <a:srgbClr val="FF99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8" name="Straight Connector 7"/>
            <p:cNvCxnSpPr/>
            <p:nvPr/>
          </p:nvCxnSpPr>
          <p:spPr>
            <a:xfrm>
              <a:off x="8378738" y="3789040"/>
              <a:ext cx="305842"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9394720" y="3952409"/>
              <a:ext cx="0" cy="1371600"/>
            </a:xfrm>
            <a:prstGeom prst="line">
              <a:avLst/>
            </a:prstGeom>
            <a:ln w="25400" cap="rnd">
              <a:solidFill>
                <a:srgbClr val="FF99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1598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2376" y="3155334"/>
            <a:ext cx="4751023" cy="2864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a:latin typeface="Arial" panose="020B0604020202020204" pitchFamily="34" charset="0"/>
                <a:ea typeface="微软雅黑" panose="020B0503020204020204" pitchFamily="34" charset="-122"/>
                <a:cs typeface="Arial" panose="020B0604020202020204" pitchFamily="34" charset="0"/>
              </a:rPr>
              <a:t>Viewing </a:t>
            </a: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the same signal </a:t>
            </a:r>
            <a:r>
              <a:rPr lang="en-US" altLang="zh-CN" sz="2400" i="1" dirty="0">
                <a:latin typeface="Arial" panose="020B0604020202020204" pitchFamily="34" charset="0"/>
                <a:ea typeface="微软雅黑" panose="020B0503020204020204" pitchFamily="34" charset="-122"/>
                <a:cs typeface="Arial" panose="020B0604020202020204" pitchFamily="34" charset="0"/>
              </a:rPr>
              <a:t>in the </a:t>
            </a: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Frequency domain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836712"/>
            <a:ext cx="10513168"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We view signals in the frequency domain with a Spectrum Analyzer</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 carrier looks very simple in this view</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An Analyzer shows frequency on the X axis and Power on the Y axis</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Most analyzers like this one have a 50 Ohm input</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Analyzers measure Power in dBm</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dBm is a log unit of power where:</a:t>
            </a:r>
          </a:p>
          <a:p>
            <a:pPr marL="800100" lvl="1" indent="-342900">
              <a:lnSpc>
                <a:spcPct val="150000"/>
              </a:lnSpc>
              <a:buFont typeface="Arial" panose="020B0604020202020204" pitchFamily="34" charset="0"/>
              <a:buChar char="•"/>
            </a:pPr>
            <a:r>
              <a:rPr lang="en-US" altLang="zh-CN" sz="1400" dirty="0" smtClean="0">
                <a:latin typeface="Arial" panose="020B0604020202020204" pitchFamily="34" charset="0"/>
                <a:ea typeface="微软雅黑" panose="020B0503020204020204" pitchFamily="34" charset="-122"/>
                <a:cs typeface="Arial" panose="020B0604020202020204" pitchFamily="34" charset="0"/>
              </a:rPr>
              <a:t>10 dBm = 10 </a:t>
            </a:r>
            <a:r>
              <a:rPr lang="en-US" altLang="zh-CN" sz="1400" dirty="0" err="1" smtClean="0">
                <a:latin typeface="Arial" panose="020B0604020202020204" pitchFamily="34" charset="0"/>
                <a:ea typeface="微软雅黑" panose="020B0503020204020204" pitchFamily="34" charset="-122"/>
                <a:cs typeface="Arial" panose="020B0604020202020204" pitchFamily="34" charset="0"/>
              </a:rPr>
              <a:t>mWatt</a:t>
            </a:r>
            <a:endParaRPr lang="en-US" altLang="zh-CN" sz="1400" dirty="0">
              <a:latin typeface="Arial" panose="020B0604020202020204" pitchFamily="34" charset="0"/>
              <a:ea typeface="微软雅黑" panose="020B0503020204020204" pitchFamily="34" charset="-122"/>
              <a:cs typeface="Arial" panose="020B0604020202020204" pitchFamily="34" charset="0"/>
            </a:endParaRPr>
          </a:p>
          <a:p>
            <a:pPr marL="800100" lvl="1" indent="-342900">
              <a:lnSpc>
                <a:spcPct val="150000"/>
              </a:lnSpc>
              <a:buFont typeface="Arial" panose="020B0604020202020204" pitchFamily="34" charset="0"/>
              <a:buChar char="•"/>
            </a:pPr>
            <a:r>
              <a:rPr lang="en-US" altLang="zh-CN" sz="1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0 dBm = 1 </a:t>
            </a:r>
            <a:r>
              <a:rPr lang="en-US" altLang="zh-CN" sz="1400" dirty="0" err="1" smtClean="0">
                <a:solidFill>
                  <a:schemeClr val="tx1"/>
                </a:solidFill>
                <a:latin typeface="Arial" panose="020B0604020202020204" pitchFamily="34" charset="0"/>
                <a:ea typeface="微软雅黑" panose="020B0503020204020204" pitchFamily="34" charset="-122"/>
                <a:cs typeface="Arial" panose="020B0604020202020204" pitchFamily="34" charset="0"/>
              </a:rPr>
              <a:t>mWatt</a:t>
            </a:r>
            <a:endParaRPr lang="en-US" altLang="zh-CN" sz="1400"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800100" lvl="1" indent="-342900">
              <a:lnSpc>
                <a:spcPct val="150000"/>
              </a:lnSpc>
              <a:buFont typeface="Arial" panose="020B0604020202020204" pitchFamily="34" charset="0"/>
              <a:buChar char="•"/>
            </a:pPr>
            <a:r>
              <a:rPr lang="en-US" altLang="zh-CN" sz="1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-10 dBm = 100 µWatt </a:t>
            </a:r>
          </a:p>
          <a:p>
            <a:pPr marL="800100" lvl="1" indent="-342900">
              <a:lnSpc>
                <a:spcPct val="150000"/>
              </a:lnSpc>
              <a:buFont typeface="Arial" panose="020B0604020202020204" pitchFamily="34" charset="0"/>
              <a:buChar char="•"/>
            </a:pPr>
            <a:r>
              <a:rPr lang="en-US" altLang="zh-CN" sz="1400" dirty="0" smtClean="0">
                <a:latin typeface="Arial" panose="020B0604020202020204" pitchFamily="34" charset="0"/>
                <a:ea typeface="微软雅黑" panose="020B0503020204020204" pitchFamily="34" charset="-122"/>
                <a:cs typeface="Arial" panose="020B0604020202020204" pitchFamily="34" charset="0"/>
              </a:rPr>
              <a:t>-20 dBm = 10 </a:t>
            </a:r>
            <a:r>
              <a:rPr lang="en-US" altLang="zh-CN" sz="1400" dirty="0">
                <a:latin typeface="Arial" panose="020B0604020202020204" pitchFamily="34" charset="0"/>
                <a:ea typeface="微软雅黑" panose="020B0503020204020204" pitchFamily="34" charset="-122"/>
                <a:cs typeface="Arial" panose="020B0604020202020204" pitchFamily="34" charset="0"/>
              </a:rPr>
              <a:t>µWatt and so on </a:t>
            </a:r>
          </a:p>
          <a:p>
            <a:pPr marL="800100" lvl="1" indent="-342900">
              <a:lnSpc>
                <a:spcPct val="150000"/>
              </a:lnSpc>
              <a:buFont typeface="Arial" panose="020B0604020202020204" pitchFamily="34" charset="0"/>
              <a:buChar char="•"/>
            </a:pPr>
            <a:endParaRPr lang="en-US" altLang="zh-CN" sz="1000" i="1"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3" name="Oval 2"/>
          <p:cNvSpPr/>
          <p:nvPr/>
        </p:nvSpPr>
        <p:spPr>
          <a:xfrm>
            <a:off x="7591261" y="5205709"/>
            <a:ext cx="1097027" cy="196385"/>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extBox 3"/>
          <p:cNvSpPr txBox="1"/>
          <p:nvPr/>
        </p:nvSpPr>
        <p:spPr>
          <a:xfrm>
            <a:off x="551384" y="5373216"/>
            <a:ext cx="6336703" cy="95866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marL="342900" indent="-342900">
              <a:lnSpc>
                <a:spcPct val="150000"/>
              </a:lnSpc>
              <a:buFont typeface="Arial" panose="020B0604020202020204" pitchFamily="34" charset="0"/>
              <a:buChar char="•"/>
            </a:pPr>
            <a:r>
              <a:rPr lang="en-US" altLang="zh-CN" sz="2000" dirty="0">
                <a:solidFill>
                  <a:schemeClr val="tx1"/>
                </a:solidFill>
                <a:latin typeface="Arial" panose="020B0604020202020204" pitchFamily="34" charset="0"/>
                <a:ea typeface="微软雅黑" panose="020B0503020204020204" pitchFamily="34" charset="-122"/>
                <a:cs typeface="Arial" panose="020B0604020202020204" pitchFamily="34" charset="0"/>
              </a:rPr>
              <a:t>The red oval shows the </a:t>
            </a:r>
            <a:r>
              <a:rPr lang="en-US" altLang="zh-CN" sz="2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frequency measurement at the peak</a:t>
            </a:r>
          </a:p>
        </p:txBody>
      </p:sp>
      <p:sp>
        <p:nvSpPr>
          <p:cNvPr id="14" name="Oval 13"/>
          <p:cNvSpPr/>
          <p:nvPr/>
        </p:nvSpPr>
        <p:spPr>
          <a:xfrm>
            <a:off x="7798417" y="3634870"/>
            <a:ext cx="224547" cy="196385"/>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08176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Converting amplitude to power</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23392" y="836712"/>
            <a:ext cx="10513168"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Power in dBm = 10 log</a:t>
            </a:r>
            <a:r>
              <a:rPr lang="en-US" altLang="zh-CN" sz="2400" baseline="-25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10</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(V</a:t>
            </a:r>
            <a:r>
              <a:rPr lang="en-US" altLang="zh-CN" sz="2400" baseline="-25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rms</a:t>
            </a:r>
            <a:r>
              <a:rPr lang="en-US" altLang="zh-CN" sz="2400" baseline="30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2</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 + 30</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 = 50 Ohm</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For a clean Sine wave </a:t>
            </a: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V</a:t>
            </a:r>
            <a:r>
              <a:rPr lang="en-US" altLang="zh-CN" sz="2400" baseline="-25000" dirty="0">
                <a:solidFill>
                  <a:schemeClr val="tx1"/>
                </a:solidFill>
                <a:latin typeface="Arial" panose="020B0604020202020204" pitchFamily="34" charset="0"/>
                <a:ea typeface="微软雅黑" panose="020B0503020204020204" pitchFamily="34" charset="-122"/>
                <a:cs typeface="Arial" panose="020B0604020202020204" pitchFamily="34" charset="0"/>
              </a:rPr>
              <a:t>rms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V</a:t>
            </a:r>
            <a:r>
              <a:rPr lang="en-US" altLang="zh-CN" sz="2400" baseline="-25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pp</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*~0.707</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Therefore 1 Watt = 30 dBm = 10*log</a:t>
            </a:r>
            <a:r>
              <a:rPr lang="en-US" altLang="zh-CN" sz="2400" baseline="-25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10</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(1)+ 30</a:t>
            </a:r>
          </a:p>
          <a:p>
            <a:pPr marL="342900" indent="-342900">
              <a:lnSpc>
                <a:spcPct val="150000"/>
              </a:lnSpc>
              <a:buFont typeface="Arial" panose="020B0604020202020204" pitchFamily="34" charset="0"/>
              <a:buChar char="•"/>
            </a:pP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We add 30 because 0 dBm = 1 </a:t>
            </a:r>
            <a:r>
              <a:rPr lang="en-US" altLang="zh-CN" sz="2400" dirty="0" err="1">
                <a:solidFill>
                  <a:schemeClr val="tx1"/>
                </a:solidFill>
                <a:latin typeface="Arial" panose="020B0604020202020204" pitchFamily="34" charset="0"/>
                <a:ea typeface="微软雅黑" panose="020B0503020204020204" pitchFamily="34" charset="-122"/>
                <a:cs typeface="Arial" panose="020B0604020202020204" pitchFamily="34" charset="0"/>
              </a:rPr>
              <a:t>mW</a:t>
            </a: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 instead of 1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Watt</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V</a:t>
            </a:r>
            <a:r>
              <a:rPr lang="en-US" altLang="zh-CN" sz="2400" baseline="-25000" dirty="0">
                <a:solidFill>
                  <a:schemeClr val="tx1"/>
                </a:solidFill>
                <a:latin typeface="Arial" panose="020B0604020202020204" pitchFamily="34" charset="0"/>
                <a:ea typeface="微软雅黑" panose="020B0503020204020204" pitchFamily="34" charset="-122"/>
                <a:cs typeface="Arial" panose="020B0604020202020204" pitchFamily="34" charset="0"/>
              </a:rPr>
              <a:t>rms</a:t>
            </a:r>
            <a:r>
              <a:rPr lang="en-US" altLang="zh-CN" sz="2400" baseline="30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2</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 = 1 when V</a:t>
            </a:r>
            <a:r>
              <a:rPr lang="en-US" altLang="zh-CN" sz="2400" baseline="-25000" dirty="0">
                <a:solidFill>
                  <a:schemeClr val="tx1"/>
                </a:solidFill>
                <a:latin typeface="Arial" panose="020B0604020202020204" pitchFamily="34" charset="0"/>
                <a:ea typeface="微软雅黑" panose="020B0503020204020204" pitchFamily="34" charset="-122"/>
                <a:cs typeface="Arial" panose="020B0604020202020204" pitchFamily="34" charset="0"/>
              </a:rPr>
              <a:t>rms</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 √50 = ~7.071</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So, 1 Watt is produced by 20 Vpp or 7.071 V</a:t>
            </a:r>
            <a:r>
              <a:rPr lang="en-US" altLang="zh-CN" sz="2400" baseline="-250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rms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into 50 Ohms</a:t>
            </a:r>
          </a:p>
          <a:p>
            <a:pPr marL="342900" indent="-342900">
              <a:lnSpc>
                <a:spcPct val="150000"/>
              </a:lnSpc>
              <a:buFont typeface="Arial" panose="020B0604020202020204" pitchFamily="34" charset="0"/>
              <a:buChar char="•"/>
            </a:pPr>
            <a:endPar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endParaRP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Our signal is ~-25 dBm which is equal to about 11 mVrms. In these ranges the Spectrum Analyzer is much more precise than the scope</a:t>
            </a:r>
          </a:p>
        </p:txBody>
      </p:sp>
    </p:spTree>
    <p:extLst>
      <p:ext uri="{BB962C8B-B14F-4D97-AF65-F5344CB8AC3E}">
        <p14:creationId xmlns:p14="http://schemas.microsoft.com/office/powerpoint/2010/main" val="31674767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82635" y="2974081"/>
            <a:ext cx="5374005" cy="3240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2635" y="2974080"/>
            <a:ext cx="5374005" cy="3240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1344" y="38664"/>
            <a:ext cx="10369152" cy="654032"/>
          </a:xfrm>
        </p:spPr>
        <p:txBody>
          <a:bodyPr/>
          <a:lstStyle/>
          <a:p>
            <a:pPr>
              <a:lnSpc>
                <a:spcPct val="150000"/>
              </a:lnSpc>
            </a:pPr>
            <a:r>
              <a:rPr lang="en-US" altLang="zh-CN" sz="2400" i="1" dirty="0" smtClean="0">
                <a:latin typeface="Arial" panose="020B0604020202020204" pitchFamily="34" charset="0"/>
                <a:ea typeface="微软雅黑" panose="020B0503020204020204" pitchFamily="34" charset="-122"/>
                <a:cs typeface="Arial" panose="020B0604020202020204" pitchFamily="34" charset="0"/>
              </a:rPr>
              <a:t>Amplitude modulation</a:t>
            </a:r>
            <a:endParaRPr lang="en-US" altLang="zh-CN" sz="2400" i="1" dirty="0">
              <a:latin typeface="Arial" panose="020B0604020202020204" pitchFamily="34" charset="0"/>
              <a:ea typeface="微软雅黑" panose="020B0503020204020204" pitchFamily="34" charset="-122"/>
              <a:cs typeface="Arial" panose="020B0604020202020204" pitchFamily="34" charset="0"/>
            </a:endParaRPr>
          </a:p>
        </p:txBody>
      </p:sp>
      <p:sp>
        <p:nvSpPr>
          <p:cNvPr id="6" name="Title 1"/>
          <p:cNvSpPr txBox="1">
            <a:spLocks/>
          </p:cNvSpPr>
          <p:nvPr/>
        </p:nvSpPr>
        <p:spPr>
          <a:xfrm>
            <a:off x="695400" y="692696"/>
            <a:ext cx="10945216" cy="5256584"/>
          </a:xfrm>
          <a:prstGeom prst="rect">
            <a:avLst/>
          </a:prstGeom>
        </p:spPr>
        <p:txBody>
          <a:bodyPr/>
          <a:lstStyle>
            <a:lvl1pPr algn="l" defTabSz="914400" rtl="0" eaLnBrk="1" latinLnBrk="0" hangingPunct="1">
              <a:spcBef>
                <a:spcPct val="0"/>
              </a:spcBef>
              <a:buNone/>
              <a:defRPr sz="3200" b="1" kern="1200">
                <a:solidFill>
                  <a:schemeClr val="bg1"/>
                </a:solidFill>
                <a:latin typeface="宋体" pitchFamily="2" charset="-122"/>
                <a:ea typeface="宋体" pitchFamily="2" charset="-122"/>
                <a:cs typeface="+mj-cs"/>
              </a:defRPr>
            </a:lvl1pPr>
          </a:lstStyle>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Modulation is the encoding of information on a carrier for transmission. The most basic method is amplitude modulation like an AM radio station</a:t>
            </a:r>
          </a:p>
          <a:p>
            <a:pPr marL="342900" indent="-342900">
              <a:lnSpc>
                <a:spcPct val="150000"/>
              </a:lnSpc>
              <a:buFont typeface="Arial" panose="020B0604020202020204" pitchFamily="34" charset="0"/>
              <a:buChar char="•"/>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AM varies the power or amplitude over time</a:t>
            </a:r>
          </a:p>
          <a:p>
            <a:pPr>
              <a:lnSpc>
                <a:spcPct val="150000"/>
              </a:lnSpc>
            </a:pP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Oscilloscope				   </a:t>
            </a:r>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 </a:t>
            </a:r>
            <a:r>
              <a:rPr lang="en-US" altLang="zh-CN" sz="24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  Spectrum Analyzer</a:t>
            </a:r>
          </a:p>
          <a:p>
            <a:pPr marL="342900" indent="-342900">
              <a:lnSpc>
                <a:spcPct val="150000"/>
              </a:lnSpc>
              <a:buFont typeface="Arial" panose="020B0604020202020204" pitchFamily="34" charset="0"/>
              <a:buChar char="•"/>
            </a:pPr>
            <a:endParaRPr lang="en-US" altLang="zh-CN" sz="2400" i="1"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2635" y="2974081"/>
            <a:ext cx="5374005" cy="3240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320" y="2974081"/>
            <a:ext cx="5374005" cy="3240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30910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indefinite" fill="hold" nodeType="afterEffect">
                                  <p:stCondLst>
                                    <p:cond delay="7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subTnLst>
                                    <p:set>
                                      <p:cBhvr override="childStyle">
                                        <p:cTn dur="1" fill="hold" display="0" masterRel="sameClick" afterEffect="1">
                                          <p:stCondLst>
                                            <p:cond evt="end" delay="0">
                                              <p:tn val="5"/>
                                            </p:cond>
                                          </p:stCondLst>
                                        </p:cTn>
                                        <p:tgtEl>
                                          <p:spTgt spid="5"/>
                                        </p:tgtEl>
                                        <p:attrNameLst>
                                          <p:attrName>style.visibility</p:attrName>
                                        </p:attrNameLst>
                                      </p:cBhvr>
                                      <p:to>
                                        <p:strVal val="hidden"/>
                                      </p:to>
                                    </p:set>
                                  </p:subTnLst>
                                </p:cTn>
                              </p:par>
                            </p:childTnLst>
                          </p:cTn>
                        </p:par>
                        <p:par>
                          <p:cTn id="8" fill="hold">
                            <p:stCondLst>
                              <p:cond delay="1700"/>
                            </p:stCondLst>
                            <p:childTnLst>
                              <p:par>
                                <p:cTn id="9" presetID="22" presetClass="entr" presetSubtype="4" repeatCount="indefinite" fill="hold" nodeType="afterEffect">
                                  <p:stCondLst>
                                    <p:cond delay="700"/>
                                  </p:stCondLst>
                                  <p:childTnLst>
                                    <p:set>
                                      <p:cBhvr>
                                        <p:cTn id="10" dur="1" fill="hold">
                                          <p:stCondLst>
                                            <p:cond delay="0"/>
                                          </p:stCondLst>
                                        </p:cTn>
                                        <p:tgtEl>
                                          <p:spTgt spid="1027"/>
                                        </p:tgtEl>
                                        <p:attrNameLst>
                                          <p:attrName>style.visibility</p:attrName>
                                        </p:attrNameLst>
                                      </p:cBhvr>
                                      <p:to>
                                        <p:strVal val="visible"/>
                                      </p:to>
                                    </p:set>
                                    <p:animEffect transition="in" filter="wipe(down)">
                                      <p:cBhvr>
                                        <p:cTn id="11" dur="1000"/>
                                        <p:tgtEl>
                                          <p:spTgt spid="1027"/>
                                        </p:tgtEl>
                                      </p:cBhvr>
                                    </p:animEffect>
                                  </p:childTnLst>
                                  <p:subTnLst>
                                    <p:set>
                                      <p:cBhvr override="childStyle">
                                        <p:cTn dur="1" fill="hold" display="0" masterRel="sameClick" afterEffect="1">
                                          <p:stCondLst>
                                            <p:cond evt="end" delay="0">
                                              <p:tn val="9"/>
                                            </p:cond>
                                          </p:stCondLst>
                                        </p:cTn>
                                        <p:tgtEl>
                                          <p:spTgt spid="102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T模版-苏州-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wrap="square" rtlCol="0">
        <a:spAutoFit/>
      </a:bodyPr>
      <a:lstStyle>
        <a:defPPr algn="ctr">
          <a:defRPr sz="1100" dirty="0" smtClean="0">
            <a:latin typeface="Arial" pitchFamily="34" charset="0"/>
            <a:cs typeface="Arial" pitchFamily="34" charset="0"/>
          </a:defRPr>
        </a:defPPr>
      </a:lstStyle>
      <a:style>
        <a:lnRef idx="1">
          <a:schemeClr val="accent1"/>
        </a:lnRef>
        <a:fillRef idx="3">
          <a:schemeClr val="accent1"/>
        </a:fillRef>
        <a:effectRef idx="2">
          <a:schemeClr val="accent1"/>
        </a:effectRef>
        <a:fontRef idx="minor">
          <a:schemeClr val="lt1"/>
        </a:fontRef>
      </a:style>
    </a:txDef>
  </a:objectDefaults>
  <a:extraClrSchemeLst/>
  <a:extLst>
    <a:ext uri="{05A4C25C-085E-4340-85A3-A5531E510DB2}">
      <thm15:themeFamily xmlns="" xmlns:thm15="http://schemas.microsoft.com/office/thememl/2012/main" name="演示文稿6" id="{A5F0A1C7-BCC8-49C2-82FB-F0633A14497A}" vid="{E146ADC5-CF84-4832-A990-8FD958DA238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17735</TotalTime>
  <Words>3063</Words>
  <Application>Microsoft Office PowerPoint</Application>
  <PresentationFormat>Custom</PresentationFormat>
  <Paragraphs>260</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PPT模版-苏州-2</vt:lpstr>
      <vt:lpstr>RIGOL – Introduction to Radio Frequency Signals</vt:lpstr>
      <vt:lpstr>What we will learn in this lab section</vt:lpstr>
      <vt:lpstr>Equipment we will be using in this lab</vt:lpstr>
      <vt:lpstr>Viewing Signals with our Instruments</vt:lpstr>
      <vt:lpstr>The difference between frequency and time domain</vt:lpstr>
      <vt:lpstr>Viewing RF signals in the time domain</vt:lpstr>
      <vt:lpstr>Viewing the same signal in the Frequency domain</vt:lpstr>
      <vt:lpstr>Converting amplitude to power</vt:lpstr>
      <vt:lpstr>Amplitude modulation</vt:lpstr>
      <vt:lpstr>Frequency modulation</vt:lpstr>
      <vt:lpstr>Phase modulation</vt:lpstr>
      <vt:lpstr>Transmitting Analog Data</vt:lpstr>
      <vt:lpstr>Transmitting Analog Data</vt:lpstr>
      <vt:lpstr>Transmitting Digital Data</vt:lpstr>
      <vt:lpstr>Transmitting Digital Data</vt:lpstr>
      <vt:lpstr>Efficient use of spectrum</vt:lpstr>
      <vt:lpstr>Complex signals for WiFi usage</vt:lpstr>
      <vt:lpstr>More advanced instrumentation</vt:lpstr>
      <vt:lpstr>Monitoring the relationship between 2 signals with a scope</vt:lpstr>
      <vt:lpstr>Demonstrating ASK and PSK modulation with 2 signals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张潇文</dc:creator>
  <cp:lastModifiedBy>JC Apps Desktop</cp:lastModifiedBy>
  <cp:revision>381</cp:revision>
  <dcterms:created xsi:type="dcterms:W3CDTF">2017-09-12T06:19:02Z</dcterms:created>
  <dcterms:modified xsi:type="dcterms:W3CDTF">2018-05-10T22:25:38Z</dcterms:modified>
</cp:coreProperties>
</file>